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1891" r:id="rId2"/>
    <p:sldId id="1882" r:id="rId3"/>
    <p:sldId id="1876" r:id="rId4"/>
    <p:sldId id="1860" r:id="rId5"/>
    <p:sldId id="1847" r:id="rId6"/>
    <p:sldId id="1850" r:id="rId7"/>
    <p:sldId id="1923" r:id="rId8"/>
    <p:sldId id="1851" r:id="rId9"/>
    <p:sldId id="1884" r:id="rId10"/>
    <p:sldId id="1916" r:id="rId11"/>
    <p:sldId id="1918" r:id="rId12"/>
    <p:sldId id="1917" r:id="rId13"/>
    <p:sldId id="1924" r:id="rId14"/>
    <p:sldId id="1925" r:id="rId15"/>
    <p:sldId id="1926" r:id="rId16"/>
    <p:sldId id="1927" r:id="rId17"/>
    <p:sldId id="1928" r:id="rId18"/>
    <p:sldId id="1929" r:id="rId19"/>
    <p:sldId id="1930" r:id="rId20"/>
    <p:sldId id="1931" r:id="rId21"/>
    <p:sldId id="1919" r:id="rId22"/>
    <p:sldId id="1920" r:id="rId23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4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κiζs_緈鍢" initials="κ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E2D3"/>
    <a:srgbClr val="E5DBD1"/>
    <a:srgbClr val="B79093"/>
    <a:srgbClr val="39405A"/>
    <a:srgbClr val="BDDDCB"/>
    <a:srgbClr val="B1D7C2"/>
    <a:srgbClr val="554864"/>
    <a:srgbClr val="88C1D4"/>
    <a:srgbClr val="FBFBFB"/>
    <a:srgbClr val="B798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095" autoAdjust="0"/>
  </p:normalViewPr>
  <p:slideViewPr>
    <p:cSldViewPr>
      <p:cViewPr varScale="1">
        <p:scale>
          <a:sx n="86" d="100"/>
          <a:sy n="86" d="100"/>
        </p:scale>
        <p:origin x="562" y="62"/>
      </p:cViewPr>
      <p:guideLst>
        <p:guide orient="horz" pos="2244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71216A-7A78-4F6E-AA82-29CFEC344375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ADDCEE-B938-4AE8-98CF-EB91900D4C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6B68A-6829-4462-AE1C-23173783F840}" type="slidenum">
              <a:rPr lang="zh-CN" altLang="en-US" smtClean="0">
                <a:solidFill>
                  <a:prstClr val="black"/>
                </a:solidFill>
              </a:rPr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69E05-33B4-4031-B6A0-786CF90A18A7}" type="slidenum">
              <a:rPr lang="zh-CN" altLang="en-US" smtClean="0">
                <a:solidFill>
                  <a:prstClr val="black"/>
                </a:solidFill>
              </a:rPr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69E05-33B4-4031-B6A0-786CF90A18A7}" type="slidenum">
              <a:rPr lang="zh-CN" altLang="en-US" smtClean="0">
                <a:solidFill>
                  <a:prstClr val="black"/>
                </a:solidFill>
              </a:rPr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69E05-33B4-4031-B6A0-786CF90A18A7}" type="slidenum">
              <a:rPr lang="zh-CN" altLang="en-US" smtClean="0">
                <a:solidFill>
                  <a:prstClr val="black"/>
                </a:solidFill>
              </a:rPr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69E05-33B4-4031-B6A0-786CF90A18A7}" type="slidenum">
              <a:rPr lang="zh-CN" altLang="en-US" smtClean="0">
                <a:solidFill>
                  <a:prstClr val="black"/>
                </a:solidFill>
              </a:rPr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91344" y="188641"/>
            <a:ext cx="11809312" cy="6480719"/>
            <a:chOff x="374072" y="431175"/>
            <a:chExt cx="11443857" cy="5995651"/>
          </a:xfrm>
        </p:grpSpPr>
        <p:sp>
          <p:nvSpPr>
            <p:cNvPr id="14" name="矩形 13"/>
            <p:cNvSpPr/>
            <p:nvPr/>
          </p:nvSpPr>
          <p:spPr>
            <a:xfrm>
              <a:off x="374072" y="431175"/>
              <a:ext cx="11443857" cy="5995651"/>
            </a:xfrm>
            <a:prstGeom prst="rect">
              <a:avLst/>
            </a:prstGeom>
            <a:noFill/>
            <a:ln w="6350">
              <a:solidFill>
                <a:srgbClr val="39405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460264" y="515597"/>
              <a:ext cx="11271475" cy="5826807"/>
            </a:xfrm>
            <a:prstGeom prst="rect">
              <a:avLst/>
            </a:prstGeom>
            <a:solidFill>
              <a:srgbClr val="F4F4F6"/>
            </a:solidFill>
            <a:ln w="19050">
              <a:solidFill>
                <a:srgbClr val="394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87453" y="-688"/>
            <a:ext cx="648250" cy="1632326"/>
            <a:chOff x="220070" y="-2"/>
            <a:chExt cx="1954479" cy="4921479"/>
          </a:xfrm>
        </p:grpSpPr>
        <p:sp>
          <p:nvSpPr>
            <p:cNvPr id="17" name="任意多边形 16"/>
            <p:cNvSpPr/>
            <p:nvPr/>
          </p:nvSpPr>
          <p:spPr>
            <a:xfrm rot="16200000" flipV="1">
              <a:off x="-1380053" y="1853988"/>
              <a:ext cx="4921479" cy="1213499"/>
            </a:xfrm>
            <a:custGeom>
              <a:avLst/>
              <a:gdLst>
                <a:gd name="connsiteX0" fmla="*/ 4921479 w 4921479"/>
                <a:gd name="connsiteY0" fmla="*/ 1213499 h 1213499"/>
                <a:gd name="connsiteX1" fmla="*/ 4921479 w 4921479"/>
                <a:gd name="connsiteY1" fmla="*/ 0 h 1213499"/>
                <a:gd name="connsiteX2" fmla="*/ 1105291 w 4921479"/>
                <a:gd name="connsiteY2" fmla="*/ 0 h 1213499"/>
                <a:gd name="connsiteX3" fmla="*/ 0 w 4921479"/>
                <a:gd name="connsiteY3" fmla="*/ 1213499 h 1213499"/>
                <a:gd name="connsiteX4" fmla="*/ 4921479 w 4921479"/>
                <a:gd name="connsiteY4" fmla="*/ 1213499 h 121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1479" h="1213499">
                  <a:moveTo>
                    <a:pt x="4921479" y="1213499"/>
                  </a:moveTo>
                  <a:lnTo>
                    <a:pt x="4921479" y="0"/>
                  </a:lnTo>
                  <a:lnTo>
                    <a:pt x="1105291" y="0"/>
                  </a:lnTo>
                  <a:lnTo>
                    <a:pt x="0" y="1213499"/>
                  </a:lnTo>
                  <a:lnTo>
                    <a:pt x="4921479" y="1213499"/>
                  </a:lnTo>
                  <a:close/>
                </a:path>
              </a:pathLst>
            </a:custGeom>
            <a:solidFill>
              <a:srgbClr val="3940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 rot="16200000" flipV="1">
              <a:off x="895884" y="449723"/>
              <a:ext cx="1728390" cy="828941"/>
            </a:xfrm>
            <a:custGeom>
              <a:avLst/>
              <a:gdLst>
                <a:gd name="connsiteX0" fmla="*/ 1728390 w 1728390"/>
                <a:gd name="connsiteY0" fmla="*/ 828941 h 828941"/>
                <a:gd name="connsiteX1" fmla="*/ 1728390 w 1728390"/>
                <a:gd name="connsiteY1" fmla="*/ 0 h 828941"/>
                <a:gd name="connsiteX2" fmla="*/ 743353 w 1728390"/>
                <a:gd name="connsiteY2" fmla="*/ 0 h 828941"/>
                <a:gd name="connsiteX3" fmla="*/ 0 w 1728390"/>
                <a:gd name="connsiteY3" fmla="*/ 828941 h 828941"/>
                <a:gd name="connsiteX4" fmla="*/ 1728390 w 1728390"/>
                <a:gd name="connsiteY4" fmla="*/ 828941 h 82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8390" h="828941">
                  <a:moveTo>
                    <a:pt x="1728390" y="828941"/>
                  </a:moveTo>
                  <a:lnTo>
                    <a:pt x="1728390" y="0"/>
                  </a:lnTo>
                  <a:lnTo>
                    <a:pt x="743353" y="0"/>
                  </a:lnTo>
                  <a:lnTo>
                    <a:pt x="0" y="828941"/>
                  </a:lnTo>
                  <a:lnTo>
                    <a:pt x="1728390" y="828941"/>
                  </a:lnTo>
                  <a:close/>
                </a:path>
              </a:pathLst>
            </a:custGeom>
            <a:solidFill>
              <a:srgbClr val="E5DB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6200000" flipV="1">
              <a:off x="-1093847" y="1313915"/>
              <a:ext cx="3456778" cy="828943"/>
            </a:xfrm>
            <a:custGeom>
              <a:avLst/>
              <a:gdLst>
                <a:gd name="connsiteX0" fmla="*/ 3456777 w 3456777"/>
                <a:gd name="connsiteY0" fmla="*/ 828941 h 828941"/>
                <a:gd name="connsiteX1" fmla="*/ 3456777 w 3456777"/>
                <a:gd name="connsiteY1" fmla="*/ 0 h 828941"/>
                <a:gd name="connsiteX2" fmla="*/ 743353 w 3456777"/>
                <a:gd name="connsiteY2" fmla="*/ 0 h 828941"/>
                <a:gd name="connsiteX3" fmla="*/ 0 w 3456777"/>
                <a:gd name="connsiteY3" fmla="*/ 828941 h 828941"/>
                <a:gd name="connsiteX4" fmla="*/ 3456777 w 3456777"/>
                <a:gd name="connsiteY4" fmla="*/ 828941 h 82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6777" h="828941">
                  <a:moveTo>
                    <a:pt x="3456777" y="828941"/>
                  </a:moveTo>
                  <a:lnTo>
                    <a:pt x="3456777" y="0"/>
                  </a:lnTo>
                  <a:lnTo>
                    <a:pt x="743353" y="0"/>
                  </a:lnTo>
                  <a:lnTo>
                    <a:pt x="0" y="828941"/>
                  </a:lnTo>
                  <a:lnTo>
                    <a:pt x="3456777" y="828941"/>
                  </a:lnTo>
                  <a:close/>
                </a:path>
              </a:pathLst>
            </a:custGeom>
            <a:solidFill>
              <a:srgbClr val="BDDD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 userDrawn="1"/>
        </p:nvGrpSpPr>
        <p:grpSpPr>
          <a:xfrm rot="10800000">
            <a:off x="11356474" y="5229415"/>
            <a:ext cx="647780" cy="1632326"/>
            <a:chOff x="221486" y="-2"/>
            <a:chExt cx="1953063" cy="4921479"/>
          </a:xfrm>
        </p:grpSpPr>
        <p:sp>
          <p:nvSpPr>
            <p:cNvPr id="31" name="任意多边形 30"/>
            <p:cNvSpPr/>
            <p:nvPr/>
          </p:nvSpPr>
          <p:spPr>
            <a:xfrm rot="16200000" flipV="1">
              <a:off x="-1380053" y="1853988"/>
              <a:ext cx="4921479" cy="1213499"/>
            </a:xfrm>
            <a:custGeom>
              <a:avLst/>
              <a:gdLst>
                <a:gd name="connsiteX0" fmla="*/ 4921479 w 4921479"/>
                <a:gd name="connsiteY0" fmla="*/ 1213499 h 1213499"/>
                <a:gd name="connsiteX1" fmla="*/ 4921479 w 4921479"/>
                <a:gd name="connsiteY1" fmla="*/ 0 h 1213499"/>
                <a:gd name="connsiteX2" fmla="*/ 1105291 w 4921479"/>
                <a:gd name="connsiteY2" fmla="*/ 0 h 1213499"/>
                <a:gd name="connsiteX3" fmla="*/ 0 w 4921479"/>
                <a:gd name="connsiteY3" fmla="*/ 1213499 h 1213499"/>
                <a:gd name="connsiteX4" fmla="*/ 4921479 w 4921479"/>
                <a:gd name="connsiteY4" fmla="*/ 1213499 h 121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1479" h="1213499">
                  <a:moveTo>
                    <a:pt x="4921479" y="1213499"/>
                  </a:moveTo>
                  <a:lnTo>
                    <a:pt x="4921479" y="0"/>
                  </a:lnTo>
                  <a:lnTo>
                    <a:pt x="1105291" y="0"/>
                  </a:lnTo>
                  <a:lnTo>
                    <a:pt x="0" y="1213499"/>
                  </a:lnTo>
                  <a:lnTo>
                    <a:pt x="4921479" y="1213499"/>
                  </a:lnTo>
                  <a:close/>
                </a:path>
              </a:pathLst>
            </a:custGeom>
            <a:solidFill>
              <a:srgbClr val="3940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 rot="16200000" flipV="1">
              <a:off x="895884" y="449723"/>
              <a:ext cx="1728390" cy="828941"/>
            </a:xfrm>
            <a:custGeom>
              <a:avLst/>
              <a:gdLst>
                <a:gd name="connsiteX0" fmla="*/ 1728390 w 1728390"/>
                <a:gd name="connsiteY0" fmla="*/ 828941 h 828941"/>
                <a:gd name="connsiteX1" fmla="*/ 1728390 w 1728390"/>
                <a:gd name="connsiteY1" fmla="*/ 0 h 828941"/>
                <a:gd name="connsiteX2" fmla="*/ 743353 w 1728390"/>
                <a:gd name="connsiteY2" fmla="*/ 0 h 828941"/>
                <a:gd name="connsiteX3" fmla="*/ 0 w 1728390"/>
                <a:gd name="connsiteY3" fmla="*/ 828941 h 828941"/>
                <a:gd name="connsiteX4" fmla="*/ 1728390 w 1728390"/>
                <a:gd name="connsiteY4" fmla="*/ 828941 h 82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8390" h="828941">
                  <a:moveTo>
                    <a:pt x="1728390" y="828941"/>
                  </a:moveTo>
                  <a:lnTo>
                    <a:pt x="1728390" y="0"/>
                  </a:lnTo>
                  <a:lnTo>
                    <a:pt x="743353" y="0"/>
                  </a:lnTo>
                  <a:lnTo>
                    <a:pt x="0" y="828941"/>
                  </a:lnTo>
                  <a:lnTo>
                    <a:pt x="1728390" y="828941"/>
                  </a:lnTo>
                  <a:close/>
                </a:path>
              </a:pathLst>
            </a:custGeom>
            <a:solidFill>
              <a:srgbClr val="E5DB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 rot="16200000" flipV="1">
              <a:off x="-1092433" y="1313918"/>
              <a:ext cx="3456778" cy="828940"/>
            </a:xfrm>
            <a:custGeom>
              <a:avLst/>
              <a:gdLst>
                <a:gd name="connsiteX0" fmla="*/ 3456777 w 3456777"/>
                <a:gd name="connsiteY0" fmla="*/ 828941 h 828941"/>
                <a:gd name="connsiteX1" fmla="*/ 3456777 w 3456777"/>
                <a:gd name="connsiteY1" fmla="*/ 0 h 828941"/>
                <a:gd name="connsiteX2" fmla="*/ 743353 w 3456777"/>
                <a:gd name="connsiteY2" fmla="*/ 0 h 828941"/>
                <a:gd name="connsiteX3" fmla="*/ 0 w 3456777"/>
                <a:gd name="connsiteY3" fmla="*/ 828941 h 828941"/>
                <a:gd name="connsiteX4" fmla="*/ 3456777 w 3456777"/>
                <a:gd name="connsiteY4" fmla="*/ 828941 h 82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6777" h="828941">
                  <a:moveTo>
                    <a:pt x="3456777" y="828941"/>
                  </a:moveTo>
                  <a:lnTo>
                    <a:pt x="3456777" y="0"/>
                  </a:lnTo>
                  <a:lnTo>
                    <a:pt x="743353" y="0"/>
                  </a:lnTo>
                  <a:lnTo>
                    <a:pt x="0" y="828941"/>
                  </a:lnTo>
                  <a:lnTo>
                    <a:pt x="3456777" y="828941"/>
                  </a:lnTo>
                  <a:close/>
                </a:path>
              </a:pathLst>
            </a:custGeom>
            <a:solidFill>
              <a:srgbClr val="BDDD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374072" y="431175"/>
            <a:ext cx="11443857" cy="5995651"/>
          </a:xfrm>
          <a:prstGeom prst="rect">
            <a:avLst/>
          </a:prstGeom>
          <a:noFill/>
          <a:ln w="12700">
            <a:solidFill>
              <a:srgbClr val="39405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482387" y="533400"/>
            <a:ext cx="11227227" cy="5791200"/>
          </a:xfrm>
          <a:prstGeom prst="rect">
            <a:avLst/>
          </a:prstGeom>
          <a:solidFill>
            <a:srgbClr val="F4F4F6"/>
          </a:solidFill>
          <a:ln w="38100">
            <a:solidFill>
              <a:srgbClr val="3940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260292" y="-2"/>
            <a:ext cx="1914257" cy="4921479"/>
            <a:chOff x="260292" y="-2"/>
            <a:chExt cx="1914257" cy="4921479"/>
          </a:xfrm>
        </p:grpSpPr>
        <p:sp>
          <p:nvSpPr>
            <p:cNvPr id="7" name="任意多边形 6"/>
            <p:cNvSpPr/>
            <p:nvPr/>
          </p:nvSpPr>
          <p:spPr>
            <a:xfrm rot="16200000" flipV="1">
              <a:off x="-1380053" y="1853988"/>
              <a:ext cx="4921479" cy="1213499"/>
            </a:xfrm>
            <a:custGeom>
              <a:avLst/>
              <a:gdLst>
                <a:gd name="connsiteX0" fmla="*/ 4921479 w 4921479"/>
                <a:gd name="connsiteY0" fmla="*/ 1213499 h 1213499"/>
                <a:gd name="connsiteX1" fmla="*/ 4921479 w 4921479"/>
                <a:gd name="connsiteY1" fmla="*/ 0 h 1213499"/>
                <a:gd name="connsiteX2" fmla="*/ 1105291 w 4921479"/>
                <a:gd name="connsiteY2" fmla="*/ 0 h 1213499"/>
                <a:gd name="connsiteX3" fmla="*/ 0 w 4921479"/>
                <a:gd name="connsiteY3" fmla="*/ 1213499 h 1213499"/>
                <a:gd name="connsiteX4" fmla="*/ 4921479 w 4921479"/>
                <a:gd name="connsiteY4" fmla="*/ 1213499 h 121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1479" h="1213499">
                  <a:moveTo>
                    <a:pt x="4921479" y="1213499"/>
                  </a:moveTo>
                  <a:lnTo>
                    <a:pt x="4921479" y="0"/>
                  </a:lnTo>
                  <a:lnTo>
                    <a:pt x="1105291" y="0"/>
                  </a:lnTo>
                  <a:lnTo>
                    <a:pt x="0" y="1213499"/>
                  </a:lnTo>
                  <a:lnTo>
                    <a:pt x="4921479" y="1213499"/>
                  </a:lnTo>
                  <a:close/>
                </a:path>
              </a:pathLst>
            </a:custGeom>
            <a:solidFill>
              <a:srgbClr val="3940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7"/>
            <p:cNvSpPr/>
            <p:nvPr/>
          </p:nvSpPr>
          <p:spPr>
            <a:xfrm rot="16200000" flipV="1">
              <a:off x="895884" y="449723"/>
              <a:ext cx="1728390" cy="828941"/>
            </a:xfrm>
            <a:custGeom>
              <a:avLst/>
              <a:gdLst>
                <a:gd name="connsiteX0" fmla="*/ 1728390 w 1728390"/>
                <a:gd name="connsiteY0" fmla="*/ 828941 h 828941"/>
                <a:gd name="connsiteX1" fmla="*/ 1728390 w 1728390"/>
                <a:gd name="connsiteY1" fmla="*/ 0 h 828941"/>
                <a:gd name="connsiteX2" fmla="*/ 743353 w 1728390"/>
                <a:gd name="connsiteY2" fmla="*/ 0 h 828941"/>
                <a:gd name="connsiteX3" fmla="*/ 0 w 1728390"/>
                <a:gd name="connsiteY3" fmla="*/ 828941 h 828941"/>
                <a:gd name="connsiteX4" fmla="*/ 1728390 w 1728390"/>
                <a:gd name="connsiteY4" fmla="*/ 828941 h 82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8390" h="828941">
                  <a:moveTo>
                    <a:pt x="1728390" y="828941"/>
                  </a:moveTo>
                  <a:lnTo>
                    <a:pt x="1728390" y="0"/>
                  </a:lnTo>
                  <a:lnTo>
                    <a:pt x="743353" y="0"/>
                  </a:lnTo>
                  <a:lnTo>
                    <a:pt x="0" y="828941"/>
                  </a:lnTo>
                  <a:lnTo>
                    <a:pt x="1728390" y="828941"/>
                  </a:lnTo>
                  <a:close/>
                </a:path>
              </a:pathLst>
            </a:custGeom>
            <a:solidFill>
              <a:srgbClr val="E5DB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 rot="16200000" flipV="1">
              <a:off x="-1053626" y="1313918"/>
              <a:ext cx="3456777" cy="828941"/>
            </a:xfrm>
            <a:custGeom>
              <a:avLst/>
              <a:gdLst>
                <a:gd name="connsiteX0" fmla="*/ 3456777 w 3456777"/>
                <a:gd name="connsiteY0" fmla="*/ 828941 h 828941"/>
                <a:gd name="connsiteX1" fmla="*/ 3456777 w 3456777"/>
                <a:gd name="connsiteY1" fmla="*/ 0 h 828941"/>
                <a:gd name="connsiteX2" fmla="*/ 743353 w 3456777"/>
                <a:gd name="connsiteY2" fmla="*/ 0 h 828941"/>
                <a:gd name="connsiteX3" fmla="*/ 0 w 3456777"/>
                <a:gd name="connsiteY3" fmla="*/ 828941 h 828941"/>
                <a:gd name="connsiteX4" fmla="*/ 3456777 w 3456777"/>
                <a:gd name="connsiteY4" fmla="*/ 828941 h 82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6777" h="828941">
                  <a:moveTo>
                    <a:pt x="3456777" y="828941"/>
                  </a:moveTo>
                  <a:lnTo>
                    <a:pt x="3456777" y="0"/>
                  </a:lnTo>
                  <a:lnTo>
                    <a:pt x="743353" y="0"/>
                  </a:lnTo>
                  <a:lnTo>
                    <a:pt x="0" y="828941"/>
                  </a:lnTo>
                  <a:lnTo>
                    <a:pt x="3456777" y="828941"/>
                  </a:lnTo>
                  <a:close/>
                </a:path>
              </a:pathLst>
            </a:custGeom>
            <a:solidFill>
              <a:srgbClr val="BDDD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 userDrawn="1"/>
        </p:nvGrpSpPr>
        <p:grpSpPr>
          <a:xfrm rot="10800000">
            <a:off x="10013946" y="1934373"/>
            <a:ext cx="1914257" cy="4921479"/>
            <a:chOff x="260292" y="-2"/>
            <a:chExt cx="1914257" cy="4921479"/>
          </a:xfrm>
        </p:grpSpPr>
        <p:sp>
          <p:nvSpPr>
            <p:cNvPr id="11" name="任意多边形 10"/>
            <p:cNvSpPr/>
            <p:nvPr/>
          </p:nvSpPr>
          <p:spPr>
            <a:xfrm rot="16200000" flipV="1">
              <a:off x="-1380053" y="1853988"/>
              <a:ext cx="4921479" cy="1213499"/>
            </a:xfrm>
            <a:custGeom>
              <a:avLst/>
              <a:gdLst>
                <a:gd name="connsiteX0" fmla="*/ 4921479 w 4921479"/>
                <a:gd name="connsiteY0" fmla="*/ 1213499 h 1213499"/>
                <a:gd name="connsiteX1" fmla="*/ 4921479 w 4921479"/>
                <a:gd name="connsiteY1" fmla="*/ 0 h 1213499"/>
                <a:gd name="connsiteX2" fmla="*/ 1105291 w 4921479"/>
                <a:gd name="connsiteY2" fmla="*/ 0 h 1213499"/>
                <a:gd name="connsiteX3" fmla="*/ 0 w 4921479"/>
                <a:gd name="connsiteY3" fmla="*/ 1213499 h 1213499"/>
                <a:gd name="connsiteX4" fmla="*/ 4921479 w 4921479"/>
                <a:gd name="connsiteY4" fmla="*/ 1213499 h 121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1479" h="1213499">
                  <a:moveTo>
                    <a:pt x="4921479" y="1213499"/>
                  </a:moveTo>
                  <a:lnTo>
                    <a:pt x="4921479" y="0"/>
                  </a:lnTo>
                  <a:lnTo>
                    <a:pt x="1105291" y="0"/>
                  </a:lnTo>
                  <a:lnTo>
                    <a:pt x="0" y="1213499"/>
                  </a:lnTo>
                  <a:lnTo>
                    <a:pt x="4921479" y="1213499"/>
                  </a:lnTo>
                  <a:close/>
                </a:path>
              </a:pathLst>
            </a:custGeom>
            <a:solidFill>
              <a:srgbClr val="3940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16200000" flipV="1">
              <a:off x="895884" y="449723"/>
              <a:ext cx="1728390" cy="828941"/>
            </a:xfrm>
            <a:custGeom>
              <a:avLst/>
              <a:gdLst>
                <a:gd name="connsiteX0" fmla="*/ 1728390 w 1728390"/>
                <a:gd name="connsiteY0" fmla="*/ 828941 h 828941"/>
                <a:gd name="connsiteX1" fmla="*/ 1728390 w 1728390"/>
                <a:gd name="connsiteY1" fmla="*/ 0 h 828941"/>
                <a:gd name="connsiteX2" fmla="*/ 743353 w 1728390"/>
                <a:gd name="connsiteY2" fmla="*/ 0 h 828941"/>
                <a:gd name="connsiteX3" fmla="*/ 0 w 1728390"/>
                <a:gd name="connsiteY3" fmla="*/ 828941 h 828941"/>
                <a:gd name="connsiteX4" fmla="*/ 1728390 w 1728390"/>
                <a:gd name="connsiteY4" fmla="*/ 828941 h 82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8390" h="828941">
                  <a:moveTo>
                    <a:pt x="1728390" y="828941"/>
                  </a:moveTo>
                  <a:lnTo>
                    <a:pt x="1728390" y="0"/>
                  </a:lnTo>
                  <a:lnTo>
                    <a:pt x="743353" y="0"/>
                  </a:lnTo>
                  <a:lnTo>
                    <a:pt x="0" y="828941"/>
                  </a:lnTo>
                  <a:lnTo>
                    <a:pt x="1728390" y="828941"/>
                  </a:lnTo>
                  <a:close/>
                </a:path>
              </a:pathLst>
            </a:custGeom>
            <a:solidFill>
              <a:srgbClr val="E5DB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16200000" flipV="1">
              <a:off x="-1053626" y="1313918"/>
              <a:ext cx="3456777" cy="828941"/>
            </a:xfrm>
            <a:custGeom>
              <a:avLst/>
              <a:gdLst>
                <a:gd name="connsiteX0" fmla="*/ 3456777 w 3456777"/>
                <a:gd name="connsiteY0" fmla="*/ 828941 h 828941"/>
                <a:gd name="connsiteX1" fmla="*/ 3456777 w 3456777"/>
                <a:gd name="connsiteY1" fmla="*/ 0 h 828941"/>
                <a:gd name="connsiteX2" fmla="*/ 743353 w 3456777"/>
                <a:gd name="connsiteY2" fmla="*/ 0 h 828941"/>
                <a:gd name="connsiteX3" fmla="*/ 0 w 3456777"/>
                <a:gd name="connsiteY3" fmla="*/ 828941 h 828941"/>
                <a:gd name="connsiteX4" fmla="*/ 3456777 w 3456777"/>
                <a:gd name="connsiteY4" fmla="*/ 828941 h 82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6777" h="828941">
                  <a:moveTo>
                    <a:pt x="3456777" y="828941"/>
                  </a:moveTo>
                  <a:lnTo>
                    <a:pt x="3456777" y="0"/>
                  </a:lnTo>
                  <a:lnTo>
                    <a:pt x="743353" y="0"/>
                  </a:lnTo>
                  <a:lnTo>
                    <a:pt x="0" y="828941"/>
                  </a:lnTo>
                  <a:lnTo>
                    <a:pt x="3456777" y="828941"/>
                  </a:lnTo>
                  <a:close/>
                </a:path>
              </a:pathLst>
            </a:custGeom>
            <a:solidFill>
              <a:srgbClr val="BDDD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374072" y="431175"/>
            <a:ext cx="11443857" cy="5995651"/>
          </a:xfrm>
          <a:prstGeom prst="rect">
            <a:avLst/>
          </a:prstGeom>
          <a:noFill/>
          <a:ln w="12700">
            <a:solidFill>
              <a:srgbClr val="39405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482387" y="533400"/>
            <a:ext cx="11227227" cy="5791200"/>
          </a:xfrm>
          <a:prstGeom prst="rect">
            <a:avLst/>
          </a:prstGeom>
          <a:solidFill>
            <a:srgbClr val="F4F4F6"/>
          </a:solidFill>
          <a:ln w="38100">
            <a:solidFill>
              <a:srgbClr val="3940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 userDrawn="1"/>
        </p:nvGrpSpPr>
        <p:grpSpPr>
          <a:xfrm>
            <a:off x="335362" y="-1"/>
            <a:ext cx="1515226" cy="5131436"/>
            <a:chOff x="335362" y="-1"/>
            <a:chExt cx="1515226" cy="5131436"/>
          </a:xfrm>
        </p:grpSpPr>
        <p:sp>
          <p:nvSpPr>
            <p:cNvPr id="30" name="任意多边形 29"/>
            <p:cNvSpPr/>
            <p:nvPr userDrawn="1"/>
          </p:nvSpPr>
          <p:spPr>
            <a:xfrm rot="16200000" flipV="1">
              <a:off x="-1580975" y="2085446"/>
              <a:ext cx="5131435" cy="960543"/>
            </a:xfrm>
            <a:custGeom>
              <a:avLst/>
              <a:gdLst>
                <a:gd name="connsiteX0" fmla="*/ 5131435 w 5131435"/>
                <a:gd name="connsiteY0" fmla="*/ 960543 h 960543"/>
                <a:gd name="connsiteX1" fmla="*/ 5131435 w 5131435"/>
                <a:gd name="connsiteY1" fmla="*/ 0 h 960543"/>
                <a:gd name="connsiteX2" fmla="*/ 874891 w 5131435"/>
                <a:gd name="connsiteY2" fmla="*/ 0 h 960543"/>
                <a:gd name="connsiteX3" fmla="*/ 0 w 5131435"/>
                <a:gd name="connsiteY3" fmla="*/ 960543 h 960543"/>
                <a:gd name="connsiteX4" fmla="*/ 5131435 w 5131435"/>
                <a:gd name="connsiteY4" fmla="*/ 960543 h 960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31435" h="960543">
                  <a:moveTo>
                    <a:pt x="5131435" y="960543"/>
                  </a:moveTo>
                  <a:lnTo>
                    <a:pt x="5131435" y="0"/>
                  </a:lnTo>
                  <a:lnTo>
                    <a:pt x="874891" y="0"/>
                  </a:lnTo>
                  <a:lnTo>
                    <a:pt x="0" y="960543"/>
                  </a:lnTo>
                  <a:lnTo>
                    <a:pt x="5131435" y="960543"/>
                  </a:lnTo>
                  <a:close/>
                </a:path>
              </a:pathLst>
            </a:custGeom>
            <a:solidFill>
              <a:srgbClr val="3940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25"/>
            <p:cNvSpPr/>
            <p:nvPr userDrawn="1"/>
          </p:nvSpPr>
          <p:spPr>
            <a:xfrm rot="16200000" flipV="1">
              <a:off x="220540" y="973901"/>
              <a:ext cx="2603949" cy="656146"/>
            </a:xfrm>
            <a:custGeom>
              <a:avLst/>
              <a:gdLst>
                <a:gd name="connsiteX0" fmla="*/ 2603949 w 2603949"/>
                <a:gd name="connsiteY0" fmla="*/ 656146 h 656146"/>
                <a:gd name="connsiteX1" fmla="*/ 2603949 w 2603949"/>
                <a:gd name="connsiteY1" fmla="*/ 0 h 656146"/>
                <a:gd name="connsiteX2" fmla="*/ 588399 w 2603949"/>
                <a:gd name="connsiteY2" fmla="*/ 0 h 656146"/>
                <a:gd name="connsiteX3" fmla="*/ 0 w 2603949"/>
                <a:gd name="connsiteY3" fmla="*/ 656146 h 656146"/>
                <a:gd name="connsiteX4" fmla="*/ 2603949 w 2603949"/>
                <a:gd name="connsiteY4" fmla="*/ 656146 h 65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3949" h="656146">
                  <a:moveTo>
                    <a:pt x="2603949" y="656146"/>
                  </a:moveTo>
                  <a:lnTo>
                    <a:pt x="2603949" y="0"/>
                  </a:lnTo>
                  <a:lnTo>
                    <a:pt x="588399" y="0"/>
                  </a:lnTo>
                  <a:lnTo>
                    <a:pt x="0" y="656146"/>
                  </a:lnTo>
                  <a:lnTo>
                    <a:pt x="2603949" y="656146"/>
                  </a:lnTo>
                  <a:close/>
                </a:path>
              </a:pathLst>
            </a:custGeom>
            <a:solidFill>
              <a:srgbClr val="E5DB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 userDrawn="1"/>
          </p:nvSpPr>
          <p:spPr>
            <a:xfrm rot="16200000" flipV="1">
              <a:off x="-1322592" y="1657953"/>
              <a:ext cx="3972053" cy="656146"/>
            </a:xfrm>
            <a:custGeom>
              <a:avLst/>
              <a:gdLst>
                <a:gd name="connsiteX0" fmla="*/ 3972053 w 3972053"/>
                <a:gd name="connsiteY0" fmla="*/ 656146 h 656146"/>
                <a:gd name="connsiteX1" fmla="*/ 3972053 w 3972053"/>
                <a:gd name="connsiteY1" fmla="*/ 0 h 656146"/>
                <a:gd name="connsiteX2" fmla="*/ 588399 w 3972053"/>
                <a:gd name="connsiteY2" fmla="*/ 0 h 656146"/>
                <a:gd name="connsiteX3" fmla="*/ 0 w 3972053"/>
                <a:gd name="connsiteY3" fmla="*/ 656146 h 656146"/>
                <a:gd name="connsiteX4" fmla="*/ 3972053 w 3972053"/>
                <a:gd name="connsiteY4" fmla="*/ 656146 h 65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2053" h="656146">
                  <a:moveTo>
                    <a:pt x="3972053" y="656146"/>
                  </a:moveTo>
                  <a:lnTo>
                    <a:pt x="3972053" y="0"/>
                  </a:lnTo>
                  <a:lnTo>
                    <a:pt x="588399" y="0"/>
                  </a:lnTo>
                  <a:lnTo>
                    <a:pt x="0" y="656146"/>
                  </a:lnTo>
                  <a:lnTo>
                    <a:pt x="3972053" y="656146"/>
                  </a:lnTo>
                  <a:close/>
                </a:path>
              </a:pathLst>
            </a:custGeom>
            <a:solidFill>
              <a:srgbClr val="C7E2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 userDrawn="1"/>
        </p:nvGrpSpPr>
        <p:grpSpPr>
          <a:xfrm rot="10800000">
            <a:off x="10384621" y="1726564"/>
            <a:ext cx="1515226" cy="5131436"/>
            <a:chOff x="335362" y="-1"/>
            <a:chExt cx="1515226" cy="5131436"/>
          </a:xfrm>
        </p:grpSpPr>
        <p:sp>
          <p:nvSpPr>
            <p:cNvPr id="34" name="任意多边形 33"/>
            <p:cNvSpPr/>
            <p:nvPr userDrawn="1"/>
          </p:nvSpPr>
          <p:spPr>
            <a:xfrm rot="16200000" flipV="1">
              <a:off x="-1580975" y="2085446"/>
              <a:ext cx="5131435" cy="960543"/>
            </a:xfrm>
            <a:custGeom>
              <a:avLst/>
              <a:gdLst>
                <a:gd name="connsiteX0" fmla="*/ 5131435 w 5131435"/>
                <a:gd name="connsiteY0" fmla="*/ 960543 h 960543"/>
                <a:gd name="connsiteX1" fmla="*/ 5131435 w 5131435"/>
                <a:gd name="connsiteY1" fmla="*/ 0 h 960543"/>
                <a:gd name="connsiteX2" fmla="*/ 874891 w 5131435"/>
                <a:gd name="connsiteY2" fmla="*/ 0 h 960543"/>
                <a:gd name="connsiteX3" fmla="*/ 0 w 5131435"/>
                <a:gd name="connsiteY3" fmla="*/ 960543 h 960543"/>
                <a:gd name="connsiteX4" fmla="*/ 5131435 w 5131435"/>
                <a:gd name="connsiteY4" fmla="*/ 960543 h 960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31435" h="960543">
                  <a:moveTo>
                    <a:pt x="5131435" y="960543"/>
                  </a:moveTo>
                  <a:lnTo>
                    <a:pt x="5131435" y="0"/>
                  </a:lnTo>
                  <a:lnTo>
                    <a:pt x="874891" y="0"/>
                  </a:lnTo>
                  <a:lnTo>
                    <a:pt x="0" y="960543"/>
                  </a:lnTo>
                  <a:lnTo>
                    <a:pt x="5131435" y="960543"/>
                  </a:lnTo>
                  <a:close/>
                </a:path>
              </a:pathLst>
            </a:custGeom>
            <a:solidFill>
              <a:srgbClr val="3940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 userDrawn="1"/>
          </p:nvSpPr>
          <p:spPr>
            <a:xfrm rot="16200000" flipV="1">
              <a:off x="220540" y="973901"/>
              <a:ext cx="2603949" cy="656146"/>
            </a:xfrm>
            <a:custGeom>
              <a:avLst/>
              <a:gdLst>
                <a:gd name="connsiteX0" fmla="*/ 2603949 w 2603949"/>
                <a:gd name="connsiteY0" fmla="*/ 656146 h 656146"/>
                <a:gd name="connsiteX1" fmla="*/ 2603949 w 2603949"/>
                <a:gd name="connsiteY1" fmla="*/ 0 h 656146"/>
                <a:gd name="connsiteX2" fmla="*/ 588399 w 2603949"/>
                <a:gd name="connsiteY2" fmla="*/ 0 h 656146"/>
                <a:gd name="connsiteX3" fmla="*/ 0 w 2603949"/>
                <a:gd name="connsiteY3" fmla="*/ 656146 h 656146"/>
                <a:gd name="connsiteX4" fmla="*/ 2603949 w 2603949"/>
                <a:gd name="connsiteY4" fmla="*/ 656146 h 65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3949" h="656146">
                  <a:moveTo>
                    <a:pt x="2603949" y="656146"/>
                  </a:moveTo>
                  <a:lnTo>
                    <a:pt x="2603949" y="0"/>
                  </a:lnTo>
                  <a:lnTo>
                    <a:pt x="588399" y="0"/>
                  </a:lnTo>
                  <a:lnTo>
                    <a:pt x="0" y="656146"/>
                  </a:lnTo>
                  <a:lnTo>
                    <a:pt x="2603949" y="656146"/>
                  </a:lnTo>
                  <a:close/>
                </a:path>
              </a:pathLst>
            </a:custGeom>
            <a:solidFill>
              <a:srgbClr val="E5DB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 userDrawn="1"/>
          </p:nvSpPr>
          <p:spPr>
            <a:xfrm rot="16200000" flipV="1">
              <a:off x="-1322592" y="1657953"/>
              <a:ext cx="3972053" cy="656146"/>
            </a:xfrm>
            <a:custGeom>
              <a:avLst/>
              <a:gdLst>
                <a:gd name="connsiteX0" fmla="*/ 3972053 w 3972053"/>
                <a:gd name="connsiteY0" fmla="*/ 656146 h 656146"/>
                <a:gd name="connsiteX1" fmla="*/ 3972053 w 3972053"/>
                <a:gd name="connsiteY1" fmla="*/ 0 h 656146"/>
                <a:gd name="connsiteX2" fmla="*/ 588399 w 3972053"/>
                <a:gd name="connsiteY2" fmla="*/ 0 h 656146"/>
                <a:gd name="connsiteX3" fmla="*/ 0 w 3972053"/>
                <a:gd name="connsiteY3" fmla="*/ 656146 h 656146"/>
                <a:gd name="connsiteX4" fmla="*/ 3972053 w 3972053"/>
                <a:gd name="connsiteY4" fmla="*/ 656146 h 65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2053" h="656146">
                  <a:moveTo>
                    <a:pt x="3972053" y="656146"/>
                  </a:moveTo>
                  <a:lnTo>
                    <a:pt x="3972053" y="0"/>
                  </a:lnTo>
                  <a:lnTo>
                    <a:pt x="588399" y="0"/>
                  </a:lnTo>
                  <a:lnTo>
                    <a:pt x="0" y="656146"/>
                  </a:lnTo>
                  <a:lnTo>
                    <a:pt x="3972053" y="656146"/>
                  </a:lnTo>
                  <a:close/>
                </a:path>
              </a:pathLst>
            </a:custGeom>
            <a:solidFill>
              <a:srgbClr val="C7E2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0" y="1589"/>
            <a:ext cx="12192391" cy="6856412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7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5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6"/>
          <p:cNvSpPr>
            <a:spLocks noChangeArrowheads="1"/>
          </p:cNvSpPr>
          <p:nvPr/>
        </p:nvSpPr>
        <p:spPr bwMode="auto">
          <a:xfrm>
            <a:off x="4238020" y="4345165"/>
            <a:ext cx="3715960" cy="3960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文华学院</a:t>
            </a:r>
          </a:p>
        </p:txBody>
      </p:sp>
      <p:sp>
        <p:nvSpPr>
          <p:cNvPr id="114" name="Rectangle 206"/>
          <p:cNvSpPr>
            <a:spLocks noChangeArrowheads="1"/>
          </p:cNvSpPr>
          <p:nvPr/>
        </p:nvSpPr>
        <p:spPr bwMode="auto">
          <a:xfrm>
            <a:off x="3119420" y="4732396"/>
            <a:ext cx="5953160" cy="176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6" name="文本框 115"/>
          <p:cNvSpPr txBox="1"/>
          <p:nvPr/>
        </p:nvSpPr>
        <p:spPr>
          <a:xfrm>
            <a:off x="2956560" y="1917299"/>
            <a:ext cx="6278880" cy="10147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7500">
                <a:solidFill>
                  <a:schemeClr val="accent1"/>
                </a:solidFill>
                <a:effectLst>
                  <a:outerShdw dist="63500" dir="5400000" algn="tl" rotWithShape="0">
                    <a:prstClr val="black">
                      <a:alpha val="10000"/>
                    </a:prstClr>
                  </a:outerShdw>
                </a:effectLst>
                <a:latin typeface="DIN-BlackItalic" pitchFamily="50" charset="0"/>
                <a:ea typeface="+mj-ea"/>
              </a:defRPr>
            </a:lvl1pPr>
          </a:lstStyle>
          <a:p>
            <a:r>
              <a:rPr lang="zh-CN" altLang="en-US" sz="6000" dirty="0">
                <a:solidFill>
                  <a:srgbClr val="39405A"/>
                </a:solidFill>
                <a:effectLst/>
              </a:rPr>
              <a:t>学校教材订购系统</a:t>
            </a:r>
          </a:p>
        </p:txBody>
      </p:sp>
      <p:sp>
        <p:nvSpPr>
          <p:cNvPr id="166" name="文本框 165"/>
          <p:cNvSpPr txBox="1"/>
          <p:nvPr/>
        </p:nvSpPr>
        <p:spPr>
          <a:xfrm>
            <a:off x="4221128" y="4919481"/>
            <a:ext cx="285526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accent1"/>
                </a:solidFill>
                <a:effectLst>
                  <a:outerShdw dist="63500" dir="5400000" algn="tl" rotWithShape="0">
                    <a:prstClr val="black">
                      <a:alpha val="10000"/>
                    </a:prstClr>
                  </a:outerShdw>
                </a:effectLst>
                <a:latin typeface="DIN-BlackItalic" pitchFamily="50" charset="0"/>
                <a:ea typeface="+mj-ea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2"/>
                </a:solidFill>
                <a:effectLst/>
                <a:latin typeface="+mn-ea"/>
                <a:ea typeface="+mn-ea"/>
              </a:rPr>
              <a:t>  </a:t>
            </a:r>
            <a:r>
              <a:rPr lang="en-US" altLang="zh-CN" sz="1800" dirty="0">
                <a:solidFill>
                  <a:schemeClr val="tx2"/>
                </a:solidFill>
                <a:effectLst/>
                <a:latin typeface="+mn-ea"/>
                <a:ea typeface="+mn-ea"/>
              </a:rPr>
              <a:t>       </a:t>
            </a:r>
            <a:r>
              <a:rPr lang="zh-CN" altLang="en-US" sz="1800" dirty="0">
                <a:solidFill>
                  <a:schemeClr val="tx2"/>
                </a:solidFill>
                <a:effectLst/>
                <a:latin typeface="+mn-ea"/>
                <a:ea typeface="+mn-ea"/>
              </a:rPr>
              <a:t>答辩人：计应</a:t>
            </a:r>
            <a:r>
              <a:rPr lang="en-US" altLang="zh-CN" sz="1800" dirty="0">
                <a:solidFill>
                  <a:schemeClr val="tx2"/>
                </a:solidFill>
                <a:effectLst/>
                <a:latin typeface="+mn-ea"/>
                <a:ea typeface="+mn-ea"/>
              </a:rPr>
              <a:t>3</a:t>
            </a:r>
            <a:r>
              <a:rPr lang="zh-CN" altLang="en-US" sz="1800" dirty="0">
                <a:solidFill>
                  <a:schemeClr val="tx2"/>
                </a:solidFill>
                <a:effectLst/>
                <a:latin typeface="+mn-ea"/>
                <a:ea typeface="+mn-ea"/>
              </a:rPr>
              <a:t>班王衡</a:t>
            </a:r>
            <a:endParaRPr lang="en-US" altLang="zh-CN" sz="1800" dirty="0">
              <a:solidFill>
                <a:schemeClr val="tx2"/>
              </a:solidFill>
              <a:effectLst/>
              <a:latin typeface="+mn-ea"/>
              <a:ea typeface="+mn-ea"/>
            </a:endParaRPr>
          </a:p>
          <a:p>
            <a:pPr algn="l"/>
            <a:r>
              <a:rPr lang="zh-CN" altLang="en-US" sz="1800" dirty="0">
                <a:solidFill>
                  <a:schemeClr val="tx2"/>
                </a:solidFill>
                <a:effectLst/>
                <a:latin typeface="+mn-ea"/>
                <a:ea typeface="+mn-ea"/>
              </a:rPr>
              <a:t>         学号：</a:t>
            </a:r>
            <a:r>
              <a:rPr lang="en-US" altLang="zh-CN" sz="1800" dirty="0">
                <a:solidFill>
                  <a:schemeClr val="tx2"/>
                </a:solidFill>
                <a:effectLst/>
                <a:latin typeface="+mn-ea"/>
                <a:ea typeface="+mn-ea"/>
              </a:rPr>
              <a:t>200601710089</a:t>
            </a:r>
            <a:endParaRPr lang="zh-CN" altLang="en-US" sz="1800" dirty="0">
              <a:solidFill>
                <a:schemeClr val="tx2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0" name="图片 49" descr="文华学院白色LOGO（透明）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8696" y="0"/>
            <a:ext cx="3093085" cy="123761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5191759" y="516875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运行测试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3556000" y="934402"/>
            <a:ext cx="5080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04800" indent="-304800"/>
            <a:r>
              <a:rPr lang="en-US" sz="1200" b="0">
                <a:latin typeface="Wingdings" panose="05000000000000000000" charset="0"/>
                <a:ea typeface="宋体" panose="02010600030101010101" pitchFamily="2" charset="-122"/>
              </a:rPr>
              <a:t>l </a:t>
            </a:r>
            <a:r>
              <a:rPr lang="zh-CN" sz="1200" b="0">
                <a:ea typeface="宋体" panose="02010600030101010101" pitchFamily="2" charset="-122"/>
              </a:rPr>
              <a:t>用户登录界面</a:t>
            </a:r>
          </a:p>
          <a:p>
            <a:pPr marL="304800" indent="-304800"/>
            <a:r>
              <a:rPr lang="zh-CN" sz="1200" b="0">
                <a:ea typeface="宋体" panose="02010600030101010101" pitchFamily="2" charset="-122"/>
              </a:rPr>
              <a:t>界面说明：用户登录时需要输入的信息。</a:t>
            </a:r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3556000" y="1394777"/>
            <a:ext cx="5280660" cy="2590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1" name="文本框 100"/>
          <p:cNvSpPr txBox="1"/>
          <p:nvPr/>
        </p:nvSpPr>
        <p:spPr>
          <a:xfrm>
            <a:off x="3556000" y="3985578"/>
            <a:ext cx="5080000" cy="1938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endParaRPr lang="en-US" sz="1200" b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indent="0"/>
            <a:r>
              <a:rPr lang="en-US" sz="1200" b="0">
                <a:latin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sz="1200" b="0">
              <a:ea typeface="宋体" panose="02010600030101010101" pitchFamily="2" charset="-122"/>
            </a:endParaRPr>
          </a:p>
          <a:p>
            <a:pPr indent="0"/>
            <a:r>
              <a:rPr lang="zh-CN" sz="1200" b="0">
                <a:ea typeface="宋体" panose="02010600030101010101" pitchFamily="2" charset="-122"/>
              </a:rPr>
              <a:t>【师生</a:t>
            </a:r>
            <a:r>
              <a:rPr lang="zh-CN" sz="1200" b="0">
                <a:ea typeface="宋体" panose="02010600030101010101" pitchFamily="2" charset="-122"/>
                <a:cs typeface="Times New Roman" panose="02020603050405020304" pitchFamily="18" charset="0"/>
              </a:rPr>
              <a:t>/管理员登录】</a:t>
            </a:r>
            <a:r>
              <a:rPr lang="zh-CN" sz="1200" b="0">
                <a:ea typeface="宋体" panose="02010600030101010101" pitchFamily="2" charset="-122"/>
              </a:rPr>
              <a:t>按钮触发的处理：验证用户的合法性，做不同处理。</a:t>
            </a:r>
          </a:p>
          <a:p>
            <a:pPr indent="0"/>
            <a:r>
              <a:rPr lang="zh-CN" sz="1200" b="0">
                <a:ea typeface="宋体" panose="02010600030101010101" pitchFamily="2" charset="-122"/>
              </a:rPr>
              <a:t>处理流程：</a:t>
            </a:r>
          </a:p>
          <a:p>
            <a:pPr indent="0"/>
            <a:r>
              <a:rPr lang="zh-CN" sz="1200" b="0">
                <a:ea typeface="宋体" panose="02010600030101010101" pitchFamily="2" charset="-122"/>
              </a:rPr>
              <a:t>取得用户输入的用户名、密码。</a:t>
            </a:r>
          </a:p>
          <a:p>
            <a:pPr indent="0"/>
            <a:r>
              <a:rPr lang="zh-CN" sz="1200" b="0">
                <a:ea typeface="宋体" panose="02010600030101010101" pitchFamily="2" charset="-122"/>
              </a:rPr>
              <a:t>加密口令，传送到数据库并与用户信息表进行一致性验证：</a:t>
            </a:r>
            <a:endParaRPr lang="zh-CN" sz="1200" b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0"/>
            <a:r>
              <a:rPr lang="zh-CN" sz="1200" b="0">
                <a:ea typeface="宋体" panose="02010600030101010101" pitchFamily="2" charset="-122"/>
                <a:cs typeface="Times New Roman" panose="02020603050405020304" pitchFamily="18" charset="0"/>
              </a:rPr>
              <a:t>If登录名and密码完全匹配</a:t>
            </a:r>
            <a:endParaRPr lang="zh-CN" sz="1200" b="0">
              <a:ea typeface="宋体" panose="02010600030101010101" pitchFamily="2" charset="-122"/>
            </a:endParaRPr>
          </a:p>
          <a:p>
            <a:pPr indent="0"/>
            <a:r>
              <a:rPr lang="zh-CN" sz="1200" b="0">
                <a:ea typeface="宋体" panose="02010600030101010101" pitchFamily="2" charset="-122"/>
              </a:rPr>
              <a:t>以对应身份进入系统主控界面获得相应的权限</a:t>
            </a:r>
            <a:endParaRPr lang="en-US" sz="1200" b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indent="0"/>
            <a:r>
              <a:rPr lang="en-US" sz="1200" b="0">
                <a:latin typeface="宋体" panose="02010600030101010101" pitchFamily="2" charset="-122"/>
                <a:cs typeface="Times New Roman" panose="02020603050405020304" pitchFamily="18" charset="0"/>
              </a:rPr>
              <a:t>Else</a:t>
            </a:r>
            <a:endParaRPr lang="zh-CN" sz="1200" b="0">
              <a:ea typeface="宋体" panose="02010600030101010101" pitchFamily="2" charset="-122"/>
            </a:endParaRPr>
          </a:p>
          <a:p>
            <a:pPr indent="0"/>
            <a:r>
              <a:rPr lang="zh-CN" sz="1200" b="0">
                <a:ea typeface="宋体" panose="02010600030101010101" pitchFamily="2" charset="-122"/>
              </a:rPr>
              <a:t>提示</a:t>
            </a:r>
            <a:r>
              <a:rPr lang="zh-CN" sz="1200" b="0">
                <a:ea typeface="宋体" panose="02010600030101010101" pitchFamily="2" charset="-122"/>
                <a:cs typeface="Times New Roman" panose="02020603050405020304" pitchFamily="18" charset="0"/>
              </a:rPr>
              <a:t>“登录失败”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5191759" y="516875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运行测试</a:t>
            </a:r>
          </a:p>
        </p:txBody>
      </p:sp>
      <p:sp>
        <p:nvSpPr>
          <p:cNvPr id="101" name="文本框 100"/>
          <p:cNvSpPr txBox="1"/>
          <p:nvPr/>
        </p:nvSpPr>
        <p:spPr>
          <a:xfrm>
            <a:off x="3556000" y="1455102"/>
            <a:ext cx="5080000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04800" indent="-304800"/>
            <a:r>
              <a:rPr lang="en-US" sz="1200" b="0">
                <a:latin typeface="Wingdings" panose="05000000000000000000" charset="0"/>
                <a:ea typeface="宋体" panose="02010600030101010101" pitchFamily="2" charset="-122"/>
              </a:rPr>
              <a:t>l </a:t>
            </a:r>
            <a:r>
              <a:rPr lang="zh-CN" sz="1200" b="0">
                <a:ea typeface="宋体" panose="02010600030101010101" pitchFamily="2" charset="-122"/>
              </a:rPr>
              <a:t>师生登录界面</a:t>
            </a:r>
          </a:p>
          <a:p>
            <a:pPr marL="304800" indent="-304800"/>
            <a:r>
              <a:rPr lang="zh-CN" sz="1200" b="0">
                <a:ea typeface="宋体" panose="02010600030101010101" pitchFamily="2" charset="-122"/>
              </a:rPr>
              <a:t>师生登录界面是师生进入系统后的主控界面，通过主界面的【订书</a:t>
            </a:r>
            <a:r>
              <a:rPr lang="zh-CN" sz="1200" b="0">
                <a:ea typeface="宋体" panose="02010600030101010101" pitchFamily="2" charset="-122"/>
                <a:cs typeface="Times New Roman" panose="02020603050405020304" pitchFamily="18" charset="0"/>
              </a:rPr>
              <a:t>/缺书单】和【注销】模块，用户在该界面中通过点击选择菜单进入到相应的子模块，同时也能浏览书库中相应的教材信息。</a:t>
            </a:r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3556000" y="2285047"/>
            <a:ext cx="5273040" cy="21031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" name="文本框 101"/>
          <p:cNvSpPr txBox="1"/>
          <p:nvPr/>
        </p:nvSpPr>
        <p:spPr>
          <a:xfrm>
            <a:off x="3556000" y="4388167"/>
            <a:ext cx="5080000" cy="1014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endParaRPr lang="en-US" sz="1200" b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indent="0"/>
            <a:r>
              <a:rPr lang="en-US" sz="1200" b="0">
                <a:latin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sz="1200" b="0">
              <a:ea typeface="宋体" panose="02010600030101010101" pitchFamily="2" charset="-122"/>
            </a:endParaRPr>
          </a:p>
          <a:p>
            <a:pPr indent="0"/>
            <a:r>
              <a:rPr lang="zh-CN" sz="1200" b="0">
                <a:ea typeface="宋体" panose="02010600030101010101" pitchFamily="2" charset="-122"/>
              </a:rPr>
              <a:t>【上一页】按钮触发的处理：跳转至该界面的上一条记录。</a:t>
            </a:r>
          </a:p>
          <a:p>
            <a:pPr indent="0"/>
            <a:r>
              <a:rPr lang="zh-CN" sz="1200" b="0">
                <a:ea typeface="宋体" panose="02010600030101010101" pitchFamily="2" charset="-122"/>
              </a:rPr>
              <a:t>【下一页】按钮触发的处理：跳转至该界面的下一条记录。</a:t>
            </a:r>
          </a:p>
          <a:p>
            <a:pPr indent="0"/>
            <a:r>
              <a:rPr lang="zh-CN" sz="1200" b="0">
                <a:ea typeface="宋体" panose="02010600030101010101" pitchFamily="2" charset="-122"/>
              </a:rPr>
              <a:t>【提交】按钮触发的处理：跳转至文本框中填写值的页码。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5191759" y="516875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运行测试</a:t>
            </a:r>
          </a:p>
        </p:txBody>
      </p:sp>
      <p:sp>
        <p:nvSpPr>
          <p:cNvPr id="102" name="文本框 101"/>
          <p:cNvSpPr txBox="1"/>
          <p:nvPr/>
        </p:nvSpPr>
        <p:spPr>
          <a:xfrm>
            <a:off x="3556000" y="1528445"/>
            <a:ext cx="5080000" cy="1014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04800" indent="-304800"/>
            <a:r>
              <a:rPr lang="en-US" sz="1200" b="0">
                <a:latin typeface="Wingdings" panose="05000000000000000000" charset="0"/>
                <a:ea typeface="宋体" panose="02010600030101010101" pitchFamily="2" charset="-122"/>
              </a:rPr>
              <a:t>l </a:t>
            </a:r>
            <a:r>
              <a:rPr lang="zh-CN" sz="1200" b="0">
                <a:ea typeface="宋体" panose="02010600030101010101" pitchFamily="2" charset="-122"/>
              </a:rPr>
              <a:t>订书</a:t>
            </a:r>
            <a:r>
              <a:rPr lang="zh-CN" sz="1200" b="0">
                <a:ea typeface="宋体" panose="02010600030101010101" pitchFamily="2" charset="-122"/>
                <a:cs typeface="Times New Roman" panose="02020603050405020304" pitchFamily="18" charset="0"/>
              </a:rPr>
              <a:t>/缺书单界面</a:t>
            </a:r>
            <a:endParaRPr lang="zh-CN" sz="1200" b="0">
              <a:ea typeface="宋体" panose="02010600030101010101" pitchFamily="2" charset="-122"/>
            </a:endParaRPr>
          </a:p>
          <a:p>
            <a:pPr marL="304800" indent="-304800"/>
            <a:r>
              <a:rPr lang="zh-CN" sz="1200" b="0">
                <a:ea typeface="宋体" panose="02010600030101010101" pitchFamily="2" charset="-122"/>
              </a:rPr>
              <a:t>师生浏览完全部的图书信息，可填写订书</a:t>
            </a:r>
            <a:r>
              <a:rPr lang="zh-CN" sz="1200" b="0">
                <a:ea typeface="宋体" panose="02010600030101010101" pitchFamily="2" charset="-122"/>
                <a:cs typeface="Times New Roman" panose="02020603050405020304" pitchFamily="18" charset="0"/>
              </a:rPr>
              <a:t>/缺书单，在“输入ID号”文本框中填写图书ID号，在“输书名”文本框中填写对应的图书名称，并在“输作者”文本框中填写作者姓名。若在文本框末尾处添加“（）”符号，系统将自动标注为缺书状态。</a:t>
            </a:r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3556000" y="2543175"/>
            <a:ext cx="5280660" cy="21412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" name="文本框 102"/>
          <p:cNvSpPr txBox="1"/>
          <p:nvPr/>
        </p:nvSpPr>
        <p:spPr>
          <a:xfrm>
            <a:off x="3556000" y="4684395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endParaRPr lang="en-US" sz="1200" b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indent="0"/>
            <a:r>
              <a:rPr lang="en-US" sz="1200" b="0">
                <a:latin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sz="1200" b="0">
              <a:ea typeface="宋体" panose="02010600030101010101" pitchFamily="2" charset="-122"/>
            </a:endParaRPr>
          </a:p>
          <a:p>
            <a:pPr indent="0"/>
            <a:r>
              <a:rPr lang="zh-CN" sz="1200" b="0">
                <a:ea typeface="宋体" panose="02010600030101010101" pitchFamily="2" charset="-122"/>
              </a:rPr>
              <a:t>【提交添加】按钮触发的处理：用于保存新增或修改的数据。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文本框 102"/>
          <p:cNvSpPr txBox="1"/>
          <p:nvPr/>
        </p:nvSpPr>
        <p:spPr>
          <a:xfrm>
            <a:off x="3382010" y="40259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04800" indent="-304800"/>
            <a:r>
              <a:rPr lang="en-US" sz="1200" b="0">
                <a:latin typeface="Wingdings" panose="05000000000000000000" charset="0"/>
                <a:ea typeface="宋体" panose="02010600030101010101" pitchFamily="2" charset="-122"/>
              </a:rPr>
              <a:t>l </a:t>
            </a:r>
            <a:r>
              <a:rPr lang="zh-CN" sz="1200" b="0">
                <a:ea typeface="宋体" panose="02010600030101010101" pitchFamily="2" charset="-122"/>
              </a:rPr>
              <a:t>订购</a:t>
            </a:r>
            <a:r>
              <a:rPr lang="zh-CN" sz="1200" b="0">
                <a:ea typeface="宋体" panose="02010600030101010101" pitchFamily="2" charset="-122"/>
                <a:cs typeface="Times New Roman" panose="02020603050405020304" pitchFamily="18" charset="0"/>
              </a:rPr>
              <a:t>/缺书单数据记录界面</a:t>
            </a:r>
            <a:endParaRPr lang="zh-CN" sz="1200" b="0">
              <a:ea typeface="宋体" panose="02010600030101010101" pitchFamily="2" charset="-122"/>
            </a:endParaRPr>
          </a:p>
          <a:p>
            <a:pPr marL="304800" indent="-304800"/>
            <a:r>
              <a:rPr lang="zh-CN" sz="1200" b="0">
                <a:ea typeface="宋体" panose="02010600030101010101" pitchFamily="2" charset="-122"/>
              </a:rPr>
              <a:t>本界面可查看修改的教材信息是否成功的更新在数据库中。查阅完毕后可点击【回到教材订购系统主页】或【注销】退出登录。</a:t>
            </a:r>
            <a:endParaRPr lang="zh-CN" altLang="en-US"/>
          </a:p>
        </p:txBody>
      </p:sp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3556000" y="1139190"/>
            <a:ext cx="4732020" cy="45796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" name="文本框 103"/>
          <p:cNvSpPr txBox="1"/>
          <p:nvPr/>
        </p:nvSpPr>
        <p:spPr>
          <a:xfrm>
            <a:off x="3556000" y="571881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endParaRPr lang="en-US" sz="1200" b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indent="0"/>
            <a:r>
              <a:rPr lang="en-US" sz="1200" b="0">
                <a:latin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sz="1200" b="0">
              <a:ea typeface="宋体" panose="02010600030101010101" pitchFamily="2" charset="-122"/>
            </a:endParaRPr>
          </a:p>
          <a:p>
            <a:pPr indent="0"/>
            <a:r>
              <a:rPr lang="zh-CN" sz="1200" b="0">
                <a:ea typeface="宋体" panose="02010600030101010101" pitchFamily="2" charset="-122"/>
              </a:rPr>
              <a:t>【注销】按钮触发的处理：退回到系统登录主界面。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文本框 103"/>
          <p:cNvSpPr txBox="1"/>
          <p:nvPr/>
        </p:nvSpPr>
        <p:spPr>
          <a:xfrm>
            <a:off x="3556000" y="620395"/>
            <a:ext cx="508000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304800" indent="-304800"/>
            <a:r>
              <a:rPr lang="en-US" sz="1200" b="0">
                <a:latin typeface="Wingdings" panose="05000000000000000000" charset="0"/>
                <a:ea typeface="宋体" panose="02010600030101010101" pitchFamily="2" charset="-122"/>
              </a:rPr>
              <a:t>l </a:t>
            </a:r>
            <a:r>
              <a:rPr lang="zh-CN" sz="1200" b="0">
                <a:ea typeface="宋体" panose="02010600030101010101" pitchFamily="2" charset="-122"/>
              </a:rPr>
              <a:t>管理员登录界面</a:t>
            </a:r>
          </a:p>
          <a:p>
            <a:pPr marL="304800" indent="-304800"/>
            <a:r>
              <a:rPr lang="zh-CN" sz="1200" b="0">
                <a:ea typeface="宋体" panose="02010600030101010101" pitchFamily="2" charset="-122"/>
              </a:rPr>
              <a:t>管理员登录界面是管理人员进入系统后的主控界面，通过主界面正中间的【点击添加图书】、【点击修改书籍】和【订购</a:t>
            </a:r>
            <a:r>
              <a:rPr lang="zh-CN" sz="1200" b="0">
                <a:ea typeface="宋体" panose="02010600030101010101" pitchFamily="2" charset="-122"/>
                <a:cs typeface="Times New Roman" panose="02020603050405020304" pitchFamily="18" charset="0"/>
              </a:rPr>
              <a:t>/缺书单信息查询】模块来管理教材订购系统的图书信息，管理员通过点击模块进入到相应的子模块，同时也能浏览书库中教材的所有图书信息。</a:t>
            </a:r>
            <a:endParaRPr lang="zh-CN" altLang="en-US"/>
          </a:p>
        </p:txBody>
      </p:sp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3556000" y="1635125"/>
            <a:ext cx="5273040" cy="35445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5" name="文本框 104"/>
          <p:cNvSpPr txBox="1"/>
          <p:nvPr/>
        </p:nvSpPr>
        <p:spPr>
          <a:xfrm>
            <a:off x="3556000" y="5179695"/>
            <a:ext cx="508000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endParaRPr lang="en-US" sz="1200" b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indent="0"/>
            <a:r>
              <a:rPr lang="en-US" sz="1200" b="0">
                <a:latin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sz="1200" b="0">
              <a:ea typeface="宋体" panose="02010600030101010101" pitchFamily="2" charset="-122"/>
            </a:endParaRPr>
          </a:p>
          <a:p>
            <a:pPr indent="0"/>
            <a:r>
              <a:rPr lang="zh-CN" sz="1200" b="0">
                <a:ea typeface="宋体" panose="02010600030101010101" pitchFamily="2" charset="-122"/>
              </a:rPr>
              <a:t>【上一页】按钮触发的处理：跳转至该界面的上一条记录。</a:t>
            </a:r>
          </a:p>
          <a:p>
            <a:pPr indent="0"/>
            <a:r>
              <a:rPr lang="zh-CN" sz="1200" b="0">
                <a:ea typeface="宋体" panose="02010600030101010101" pitchFamily="2" charset="-122"/>
              </a:rPr>
              <a:t>【下一页】按钮触发的处理：跳转至该界面的下一条记录。</a:t>
            </a:r>
          </a:p>
          <a:p>
            <a:pPr indent="0"/>
            <a:r>
              <a:rPr lang="zh-CN" sz="1200" b="0">
                <a:ea typeface="宋体" panose="02010600030101010101" pitchFamily="2" charset="-122"/>
              </a:rPr>
              <a:t>【提交】按钮触发的处理：跳转至文本框中填写值的页码。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文本框 104"/>
          <p:cNvSpPr txBox="1"/>
          <p:nvPr/>
        </p:nvSpPr>
        <p:spPr>
          <a:xfrm>
            <a:off x="3556000" y="117729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04800" indent="-304800"/>
            <a:r>
              <a:rPr lang="en-US" sz="1200" b="0">
                <a:latin typeface="Wingdings" panose="05000000000000000000" charset="0"/>
                <a:ea typeface="宋体" panose="02010600030101010101" pitchFamily="2" charset="-122"/>
              </a:rPr>
              <a:t>l </a:t>
            </a:r>
            <a:r>
              <a:rPr lang="zh-CN" sz="1200" b="0">
                <a:ea typeface="宋体" panose="02010600030101010101" pitchFamily="2" charset="-122"/>
              </a:rPr>
              <a:t>图书库界面</a:t>
            </a:r>
          </a:p>
          <a:p>
            <a:pPr marL="304800" indent="-304800"/>
            <a:r>
              <a:rPr lang="zh-CN" sz="1200" b="0">
                <a:ea typeface="宋体" panose="02010600030101010101" pitchFamily="2" charset="-122"/>
              </a:rPr>
              <a:t>图书库界面可以完整的显示所有的图书信息，但该界面仅对管理员可见。</a:t>
            </a:r>
            <a:endParaRPr lang="zh-CN" altLang="en-US"/>
          </a:p>
        </p:txBody>
      </p:sp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3556000" y="1822450"/>
            <a:ext cx="5273040" cy="26593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5191759" y="516875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运行测试</a:t>
            </a:r>
          </a:p>
        </p:txBody>
      </p:sp>
      <p:sp>
        <p:nvSpPr>
          <p:cNvPr id="106" name="文本框 105"/>
          <p:cNvSpPr txBox="1"/>
          <p:nvPr/>
        </p:nvSpPr>
        <p:spPr>
          <a:xfrm>
            <a:off x="3556000" y="1392238"/>
            <a:ext cx="5080000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04800" indent="-304800"/>
            <a:r>
              <a:rPr lang="en-US" sz="1200" b="0">
                <a:latin typeface="Wingdings" panose="05000000000000000000" charset="0"/>
                <a:ea typeface="宋体" panose="02010600030101010101" pitchFamily="2" charset="-122"/>
              </a:rPr>
              <a:t>l </a:t>
            </a:r>
            <a:r>
              <a:rPr lang="zh-CN" sz="1200" b="0">
                <a:ea typeface="宋体" panose="02010600030101010101" pitchFamily="2" charset="-122"/>
              </a:rPr>
              <a:t>添加书籍界面</a:t>
            </a:r>
          </a:p>
          <a:p>
            <a:pPr marL="304800" indent="-304800"/>
            <a:r>
              <a:rPr lang="zh-CN" sz="1200" b="0">
                <a:ea typeface="宋体" panose="02010600030101010101" pitchFamily="2" charset="-122"/>
              </a:rPr>
              <a:t>管理人员可在</a:t>
            </a:r>
            <a:r>
              <a:rPr lang="zh-CN" sz="1200" b="0">
                <a:ea typeface="宋体" panose="02010600030101010101" pitchFamily="2" charset="-122"/>
                <a:cs typeface="Times New Roman" panose="02020603050405020304" pitchFamily="18" charset="0"/>
              </a:rPr>
              <a:t>“输入ID号”文本框中填写图书ID号，在“输书名”文本框中填写相应的图书名称，并在“输作者”文本框中填写作者姓名。就可以添加新的教材图书信息到书库中并在图书库界面显示。</a:t>
            </a:r>
            <a:endParaRPr lang="zh-CN" altLang="en-US"/>
          </a:p>
        </p:txBody>
      </p:sp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3556000" y="2222183"/>
            <a:ext cx="5273040" cy="25984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7" name="文本框 106"/>
          <p:cNvSpPr txBox="1"/>
          <p:nvPr/>
        </p:nvSpPr>
        <p:spPr>
          <a:xfrm>
            <a:off x="3556000" y="4820603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endParaRPr lang="en-US" sz="1200" b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indent="0"/>
            <a:r>
              <a:rPr lang="en-US" sz="1200" b="0">
                <a:latin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sz="1200" b="0">
              <a:ea typeface="宋体" panose="02010600030101010101" pitchFamily="2" charset="-122"/>
            </a:endParaRPr>
          </a:p>
          <a:p>
            <a:pPr indent="0"/>
            <a:r>
              <a:rPr lang="zh-CN" sz="1200" b="0">
                <a:ea typeface="宋体" panose="02010600030101010101" pitchFamily="2" charset="-122"/>
              </a:rPr>
              <a:t>【提交添加】按钮触发的处理：用于保存新增或修改的数据。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5191759" y="516875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运行测试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3556000" y="1379855"/>
            <a:ext cx="5080000" cy="275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04800" indent="-304800"/>
            <a:r>
              <a:rPr lang="en-US" sz="1200" b="0">
                <a:latin typeface="Wingdings" panose="05000000000000000000" charset="0"/>
                <a:ea typeface="宋体" panose="02010600030101010101" pitchFamily="2" charset="-122"/>
              </a:rPr>
              <a:t>l </a:t>
            </a:r>
            <a:r>
              <a:rPr lang="zh-CN" sz="1200" b="0">
                <a:ea typeface="宋体" panose="02010600030101010101" pitchFamily="2" charset="-122"/>
              </a:rPr>
              <a:t>添加书籍后的图书库界面</a:t>
            </a:r>
            <a:endParaRPr lang="zh-CN" altLang="en-US"/>
          </a:p>
        </p:txBody>
      </p:sp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3556000" y="1655445"/>
            <a:ext cx="5273040" cy="31775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8" name="文本框 107"/>
          <p:cNvSpPr txBox="1"/>
          <p:nvPr/>
        </p:nvSpPr>
        <p:spPr>
          <a:xfrm>
            <a:off x="3556000" y="4832985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endParaRPr lang="en-US" sz="1200" b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indent="0"/>
            <a:r>
              <a:rPr lang="en-US" sz="1200" b="0">
                <a:latin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sz="1200" b="0">
              <a:ea typeface="宋体" panose="02010600030101010101" pitchFamily="2" charset="-122"/>
            </a:endParaRPr>
          </a:p>
          <a:p>
            <a:pPr indent="0"/>
            <a:r>
              <a:rPr lang="zh-CN" sz="1200" b="0">
                <a:ea typeface="宋体" panose="02010600030101010101" pitchFamily="2" charset="-122"/>
              </a:rPr>
              <a:t>【注销】按钮触发的处理：退回到系统登录主界面。</a:t>
            </a:r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5191759" y="516875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运行测试</a:t>
            </a:r>
          </a:p>
        </p:txBody>
      </p:sp>
      <p:sp>
        <p:nvSpPr>
          <p:cNvPr id="108" name="文本框 107"/>
          <p:cNvSpPr txBox="1"/>
          <p:nvPr/>
        </p:nvSpPr>
        <p:spPr>
          <a:xfrm>
            <a:off x="3556000" y="1239838"/>
            <a:ext cx="5080000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04800" indent="-304800"/>
            <a:r>
              <a:rPr lang="en-US" sz="1200" b="0">
                <a:latin typeface="Wingdings" panose="05000000000000000000" charset="0"/>
                <a:ea typeface="宋体" panose="02010600030101010101" pitchFamily="2" charset="-122"/>
              </a:rPr>
              <a:t>l </a:t>
            </a:r>
            <a:r>
              <a:rPr lang="zh-CN" sz="1200" b="0">
                <a:ea typeface="宋体" panose="02010600030101010101" pitchFamily="2" charset="-122"/>
              </a:rPr>
              <a:t>图书修改界面</a:t>
            </a:r>
          </a:p>
          <a:p>
            <a:pPr marL="304800" indent="-304800"/>
            <a:r>
              <a:rPr lang="zh-CN" sz="1200" b="0">
                <a:ea typeface="宋体" panose="02010600030101010101" pitchFamily="2" charset="-122"/>
              </a:rPr>
              <a:t>管理人员可在</a:t>
            </a:r>
            <a:r>
              <a:rPr lang="zh-CN" sz="1200" b="0">
                <a:ea typeface="宋体" panose="02010600030101010101" pitchFamily="2" charset="-122"/>
                <a:cs typeface="Times New Roman" panose="02020603050405020304" pitchFamily="18" charset="0"/>
              </a:rPr>
              <a:t>“输入ID号”文本框中填写图书ID号，在“输书名”文本框中填写相应的图书名称，并在“输作者”文本框中填写作者姓名。就可以修改相对应的教材图书信息到书库中并在图书库界面显示。</a:t>
            </a:r>
            <a:endParaRPr lang="zh-CN" altLang="en-US"/>
          </a:p>
        </p:txBody>
      </p:sp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3556000" y="2069783"/>
            <a:ext cx="5273040" cy="29032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9" name="文本框 108"/>
          <p:cNvSpPr txBox="1"/>
          <p:nvPr/>
        </p:nvSpPr>
        <p:spPr>
          <a:xfrm>
            <a:off x="3556000" y="4973003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endParaRPr lang="en-US" sz="1200" b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indent="0"/>
            <a:r>
              <a:rPr lang="en-US" sz="1200" b="0">
                <a:latin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sz="1200" b="0">
              <a:ea typeface="宋体" panose="02010600030101010101" pitchFamily="2" charset="-122"/>
            </a:endParaRPr>
          </a:p>
          <a:p>
            <a:pPr indent="0"/>
            <a:r>
              <a:rPr lang="zh-CN" sz="1200" b="0">
                <a:ea typeface="宋体" panose="02010600030101010101" pitchFamily="2" charset="-122"/>
              </a:rPr>
              <a:t>【提交修改】按钮触发的处理：用于保存新增或修改的数据。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5191759" y="516875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运行测试</a:t>
            </a:r>
          </a:p>
        </p:txBody>
      </p:sp>
      <p:sp>
        <p:nvSpPr>
          <p:cNvPr id="109" name="文本框 108"/>
          <p:cNvSpPr txBox="1"/>
          <p:nvPr/>
        </p:nvSpPr>
        <p:spPr>
          <a:xfrm>
            <a:off x="3556000" y="1505585"/>
            <a:ext cx="5080000" cy="275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04800" indent="-304800"/>
            <a:r>
              <a:rPr lang="en-US" sz="1200" b="0">
                <a:latin typeface="Wingdings" panose="05000000000000000000" charset="0"/>
                <a:ea typeface="宋体" panose="02010600030101010101" pitchFamily="2" charset="-122"/>
              </a:rPr>
              <a:t>l </a:t>
            </a:r>
            <a:r>
              <a:rPr lang="zh-CN" sz="1200" b="0">
                <a:ea typeface="宋体" panose="02010600030101010101" pitchFamily="2" charset="-122"/>
              </a:rPr>
              <a:t>修改后的图书库界面</a:t>
            </a:r>
            <a:endParaRPr lang="zh-CN" altLang="en-US"/>
          </a:p>
        </p:txBody>
      </p:sp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3556000" y="1781175"/>
            <a:ext cx="5273040" cy="29260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0" name="文本框 109"/>
          <p:cNvSpPr txBox="1"/>
          <p:nvPr/>
        </p:nvSpPr>
        <p:spPr>
          <a:xfrm>
            <a:off x="3556000" y="4707255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endParaRPr lang="en-US" sz="1200" b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indent="0"/>
            <a:r>
              <a:rPr lang="en-US" sz="1200" b="0">
                <a:latin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sz="1200" b="0">
              <a:ea typeface="宋体" panose="02010600030101010101" pitchFamily="2" charset="-122"/>
            </a:endParaRPr>
          </a:p>
          <a:p>
            <a:pPr indent="0"/>
            <a:r>
              <a:rPr lang="zh-CN" sz="1200" b="0">
                <a:ea typeface="宋体" panose="02010600030101010101" pitchFamily="2" charset="-122"/>
              </a:rPr>
              <a:t>【注销】按钮触发的处理：退回到系统登录主界面。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占位符 17"/>
          <p:cNvSpPr txBox="1"/>
          <p:nvPr/>
        </p:nvSpPr>
        <p:spPr>
          <a:xfrm>
            <a:off x="2952940" y="2105419"/>
            <a:ext cx="162095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2"/>
                </a:solidFill>
                <a:effectLst/>
                <a:latin typeface="DIN-BlackItalic" pitchFamily="50" charset="0"/>
                <a:ea typeface="+mj-ea"/>
              </a:defRPr>
            </a:lvl1pPr>
          </a:lstStyle>
          <a:p>
            <a:r>
              <a:rPr lang="zh-CN" altLang="en-US" dirty="0"/>
              <a:t>课题背景</a:t>
            </a:r>
          </a:p>
        </p:txBody>
      </p:sp>
      <p:sp>
        <p:nvSpPr>
          <p:cNvPr id="44" name="文本占位符 17"/>
          <p:cNvSpPr txBox="1"/>
          <p:nvPr/>
        </p:nvSpPr>
        <p:spPr>
          <a:xfrm>
            <a:off x="7536160" y="2105419"/>
            <a:ext cx="162095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2"/>
                </a:solidFill>
                <a:effectLst/>
                <a:latin typeface="DIN-BlackItalic" pitchFamily="50" charset="0"/>
                <a:ea typeface="+mj-ea"/>
              </a:defRPr>
            </a:lvl1pPr>
          </a:lstStyle>
          <a:p>
            <a:r>
              <a:rPr lang="zh-CN" altLang="en-US" dirty="0"/>
              <a:t>总体设计</a:t>
            </a:r>
          </a:p>
        </p:txBody>
      </p:sp>
      <p:sp>
        <p:nvSpPr>
          <p:cNvPr id="48" name="文本占位符 17"/>
          <p:cNvSpPr txBox="1"/>
          <p:nvPr/>
        </p:nvSpPr>
        <p:spPr>
          <a:xfrm>
            <a:off x="3029992" y="3439448"/>
            <a:ext cx="162095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2"/>
                </a:solidFill>
                <a:effectLst/>
                <a:latin typeface="DIN-BlackItalic" pitchFamily="50" charset="0"/>
                <a:ea typeface="+mj-ea"/>
              </a:defRPr>
            </a:lvl1pPr>
          </a:lstStyle>
          <a:p>
            <a:r>
              <a:rPr lang="zh-CN" altLang="en-US" dirty="0"/>
              <a:t>运行测试</a:t>
            </a:r>
          </a:p>
        </p:txBody>
      </p:sp>
      <p:sp>
        <p:nvSpPr>
          <p:cNvPr id="50" name="文本占位符 17"/>
          <p:cNvSpPr txBox="1"/>
          <p:nvPr/>
        </p:nvSpPr>
        <p:spPr>
          <a:xfrm>
            <a:off x="7536160" y="3486855"/>
            <a:ext cx="162095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2"/>
                </a:solidFill>
                <a:effectLst/>
                <a:latin typeface="DIN-BlackItalic" pitchFamily="50" charset="0"/>
                <a:ea typeface="+mj-ea"/>
              </a:defRPr>
            </a:lvl1pPr>
          </a:lstStyle>
          <a:p>
            <a:r>
              <a:rPr lang="zh-CN" altLang="en-US" dirty="0"/>
              <a:t>结论分析</a:t>
            </a:r>
          </a:p>
        </p:txBody>
      </p:sp>
      <p:sp>
        <p:nvSpPr>
          <p:cNvPr id="54" name="文本占位符 51"/>
          <p:cNvSpPr txBox="1"/>
          <p:nvPr/>
        </p:nvSpPr>
        <p:spPr>
          <a:xfrm>
            <a:off x="2078558" y="2182061"/>
            <a:ext cx="679738" cy="72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>
                <a:latin typeface="+mj-lt"/>
              </a:rPr>
              <a:t>01</a:t>
            </a:r>
            <a:endParaRPr lang="en-US" sz="3200" dirty="0">
              <a:latin typeface="+mj-lt"/>
            </a:endParaRPr>
          </a:p>
        </p:txBody>
      </p:sp>
      <p:sp>
        <p:nvSpPr>
          <p:cNvPr id="55" name="文本占位符 51"/>
          <p:cNvSpPr txBox="1"/>
          <p:nvPr/>
        </p:nvSpPr>
        <p:spPr>
          <a:xfrm>
            <a:off x="6653847" y="2182061"/>
            <a:ext cx="679738" cy="72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>
                <a:latin typeface="+mj-lt"/>
              </a:rPr>
              <a:t>02</a:t>
            </a:r>
            <a:endParaRPr lang="en-US" sz="3200" dirty="0">
              <a:latin typeface="+mj-lt"/>
            </a:endParaRPr>
          </a:p>
        </p:txBody>
      </p:sp>
      <p:sp>
        <p:nvSpPr>
          <p:cNvPr id="58" name="文本占位符 51"/>
          <p:cNvSpPr txBox="1"/>
          <p:nvPr/>
        </p:nvSpPr>
        <p:spPr>
          <a:xfrm>
            <a:off x="2078558" y="3490615"/>
            <a:ext cx="679738" cy="72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>
                <a:latin typeface="+mj-lt"/>
              </a:rPr>
              <a:t>03</a:t>
            </a:r>
            <a:endParaRPr lang="en-US" sz="3200" dirty="0">
              <a:latin typeface="+mj-lt"/>
            </a:endParaRPr>
          </a:p>
        </p:txBody>
      </p:sp>
      <p:sp>
        <p:nvSpPr>
          <p:cNvPr id="59" name="文本占位符 51"/>
          <p:cNvSpPr txBox="1"/>
          <p:nvPr/>
        </p:nvSpPr>
        <p:spPr>
          <a:xfrm>
            <a:off x="6653847" y="3486855"/>
            <a:ext cx="679738" cy="72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>
                <a:latin typeface="+mj-lt"/>
              </a:rPr>
              <a:t>04</a:t>
            </a:r>
            <a:endParaRPr lang="en-US" sz="3200" dirty="0">
              <a:latin typeface="+mj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2078558" y="2902140"/>
            <a:ext cx="3523826" cy="0"/>
          </a:xfrm>
          <a:prstGeom prst="line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2078558" y="4210694"/>
            <a:ext cx="3523826" cy="0"/>
          </a:xfrm>
          <a:prstGeom prst="line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653847" y="2902140"/>
            <a:ext cx="3523826" cy="0"/>
          </a:xfrm>
          <a:prstGeom prst="line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6653847" y="4206934"/>
            <a:ext cx="3523826" cy="0"/>
          </a:xfrm>
          <a:prstGeom prst="line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5452234" y="718830"/>
            <a:ext cx="1287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300" dirty="0">
                <a:solidFill>
                  <a:schemeClr val="tx2"/>
                </a:solidFill>
                <a:latin typeface="+mj-ea"/>
                <a:ea typeface="+mj-ea"/>
              </a:rPr>
              <a:t>目录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5754545" y="1484784"/>
            <a:ext cx="68291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文本框 109"/>
          <p:cNvSpPr txBox="1"/>
          <p:nvPr/>
        </p:nvSpPr>
        <p:spPr>
          <a:xfrm>
            <a:off x="3556000" y="804545"/>
            <a:ext cx="5080000" cy="1014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04800" indent="-304800"/>
            <a:r>
              <a:rPr lang="en-US" sz="1200" b="0">
                <a:latin typeface="Wingdings" panose="05000000000000000000" charset="0"/>
                <a:ea typeface="宋体" panose="02010600030101010101" pitchFamily="2" charset="-122"/>
              </a:rPr>
              <a:t>l </a:t>
            </a:r>
            <a:r>
              <a:rPr lang="zh-CN" sz="1200" b="0">
                <a:ea typeface="宋体" panose="02010600030101010101" pitchFamily="2" charset="-122"/>
              </a:rPr>
              <a:t>订购</a:t>
            </a:r>
            <a:r>
              <a:rPr lang="zh-CN" sz="1200" b="0">
                <a:ea typeface="宋体" panose="02010600030101010101" pitchFamily="2" charset="-122"/>
                <a:cs typeface="Times New Roman" panose="02020603050405020304" pitchFamily="18" charset="0"/>
              </a:rPr>
              <a:t>/缺书单信息表界面</a:t>
            </a:r>
            <a:endParaRPr lang="zh-CN" sz="1200" b="0">
              <a:ea typeface="宋体" panose="02010600030101010101" pitchFamily="2" charset="-122"/>
            </a:endParaRPr>
          </a:p>
          <a:p>
            <a:pPr marL="304800" indent="-304800"/>
            <a:r>
              <a:rPr lang="zh-CN" sz="1200" b="0">
                <a:ea typeface="宋体" panose="02010600030101010101" pitchFamily="2" charset="-122"/>
              </a:rPr>
              <a:t>在本界面管理员可以查看用户提交的订购</a:t>
            </a:r>
            <a:r>
              <a:rPr lang="zh-CN" sz="1200" b="0">
                <a:ea typeface="宋体" panose="02010600030101010101" pitchFamily="2" charset="-122"/>
                <a:cs typeface="Times New Roman" panose="02020603050405020304" pitchFamily="18" charset="0"/>
              </a:rPr>
              <a:t>/缺书单，审核通过即可发送领书单给用户，也可以将缺书单发送给采购人员，通知采购人员尽快补充相应的教材到书库中。操作完毕后可点击【回到教材订购系统主页】或【注销】退出登录。</a:t>
            </a:r>
            <a:endParaRPr lang="zh-CN" altLang="en-US"/>
          </a:p>
        </p:txBody>
      </p:sp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3556000" y="1819275"/>
            <a:ext cx="5273040" cy="35890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1" name="文本框 110"/>
          <p:cNvSpPr txBox="1"/>
          <p:nvPr/>
        </p:nvSpPr>
        <p:spPr>
          <a:xfrm>
            <a:off x="3556000" y="5408295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endParaRPr lang="en-US" sz="1200" b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indent="0"/>
            <a:r>
              <a:rPr lang="en-US" sz="1200" b="0">
                <a:latin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sz="1200" b="0">
              <a:ea typeface="宋体" panose="02010600030101010101" pitchFamily="2" charset="-122"/>
            </a:endParaRPr>
          </a:p>
          <a:p>
            <a:pPr indent="0"/>
            <a:r>
              <a:rPr lang="zh-CN" sz="1200" b="0">
                <a:ea typeface="宋体" panose="02010600030101010101" pitchFamily="2" charset="-122"/>
              </a:rPr>
              <a:t>【注销】按钮触发的处理：退回到系统登录主界面。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7"/>
          <p:cNvSpPr txBox="1"/>
          <p:nvPr/>
        </p:nvSpPr>
        <p:spPr>
          <a:xfrm>
            <a:off x="5285521" y="1267027"/>
            <a:ext cx="162095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2"/>
                </a:solidFill>
                <a:effectLst/>
                <a:latin typeface="DIN-BlackItalic" pitchFamily="50" charset="0"/>
                <a:ea typeface="+mj-ea"/>
              </a:defRPr>
            </a:lvl1pPr>
          </a:lstStyle>
          <a:p>
            <a:r>
              <a:rPr lang="zh-CN" altLang="en-US" dirty="0"/>
              <a:t>结论分析</a:t>
            </a:r>
          </a:p>
        </p:txBody>
      </p:sp>
      <p:sp>
        <p:nvSpPr>
          <p:cNvPr id="3" name="文本占位符 51"/>
          <p:cNvSpPr txBox="1"/>
          <p:nvPr/>
        </p:nvSpPr>
        <p:spPr>
          <a:xfrm>
            <a:off x="4403208" y="1268760"/>
            <a:ext cx="679738" cy="72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>
                <a:latin typeface="+mj-lt"/>
              </a:rPr>
              <a:t>04</a:t>
            </a:r>
            <a:endParaRPr lang="en-US" sz="3200" dirty="0">
              <a:latin typeface="+mj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403208" y="1988839"/>
            <a:ext cx="3523826" cy="0"/>
          </a:xfrm>
          <a:prstGeom prst="line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495600" y="2348880"/>
            <a:ext cx="6094520" cy="2306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这个学期开设</a:t>
            </a:r>
            <a:r>
              <a:rPr lang="zh-CN" altLang="en-US" sz="1800" kern="100" dirty="0" err="1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软件工程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的课程，跟以前所有开设的课程有很大的区别，这门课程的灵活性很强，学习起来说难不难说易不易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其实学习的过程当中并不一定要学到多少东西，个人觉得开散思维怎样去学习，这才是最重要的</a:t>
            </a:r>
            <a:r>
              <a:rPr lang="zh-CN" altLang="en-US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8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在以后的学习过程中，我会更加注重自己的操作能力和应变能力，多与这个社会进行接触，让自己更早适应这个陌生的环境，相信在不久的将来，可以打造一片属于自己的天地。</a:t>
            </a:r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:\QQ\文件保存\185369086\FileRecv\MobileFile\mmexport1641903520306_mh1641907325047.jpgmmexport1641903520306_mh1641907325047"/>
          <p:cNvPicPr>
            <a:picLocks noChangeAspect="1"/>
          </p:cNvPicPr>
          <p:nvPr/>
        </p:nvPicPr>
        <p:blipFill rotWithShape="1">
          <a:blip r:embed="rId2">
            <a:lum bright="12000" contrast="12000"/>
          </a:blip>
          <a:srcRect t="8131" b="8131"/>
          <a:stretch>
            <a:fillRect/>
          </a:stretch>
        </p:blipFill>
        <p:spPr>
          <a:xfrm>
            <a:off x="0" y="0"/>
            <a:ext cx="12190095" cy="685736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270" y="2176898"/>
            <a:ext cx="12191365" cy="2127183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727133" y="2690813"/>
            <a:ext cx="473773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综艺体简" panose="02010609000101010101" charset="-122"/>
                <a:ea typeface="汉仪综艺体简" panose="02010609000101010101" charset="-122"/>
                <a:cs typeface="汉仪综艺体简" panose="02010609000101010101" charset="-122"/>
                <a:sym typeface="+mn-ea"/>
              </a:rPr>
              <a:t>谢谢观看</a:t>
            </a:r>
            <a:endParaRPr lang="zh-CN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综艺体简" panose="02010609000101010101" charset="-122"/>
              <a:ea typeface="汉仪综艺体简" panose="02010609000101010101" charset="-122"/>
              <a:cs typeface="汉仪综艺体简" panose="02010609000101010101" charset="-122"/>
              <a:sym typeface="+mn-ea"/>
            </a:endParaRPr>
          </a:p>
          <a:p>
            <a:pPr algn="dist"/>
            <a:r>
              <a:rPr 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综艺体简" panose="02010609000101010101" charset="-122"/>
                <a:ea typeface="汉仪综艺体简" panose="02010609000101010101" charset="-122"/>
                <a:cs typeface="汉仪综艺体简" panose="02010609000101010101" charset="-122"/>
                <a:sym typeface="+mn-ea"/>
              </a:rPr>
              <a:t>Thanks</a:t>
            </a:r>
          </a:p>
        </p:txBody>
      </p:sp>
      <p:pic>
        <p:nvPicPr>
          <p:cNvPr id="5" name="图片 4" descr="文华学院白色LOGO（透明）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410" y="5432425"/>
            <a:ext cx="3804920" cy="15214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9460" y="2397125"/>
            <a:ext cx="1651635" cy="16865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占位符 24"/>
          <p:cNvSpPr txBox="1"/>
          <p:nvPr/>
        </p:nvSpPr>
        <p:spPr>
          <a:xfrm>
            <a:off x="4619820" y="2944941"/>
            <a:ext cx="2954656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6000">
                <a:solidFill>
                  <a:schemeClr val="accent1"/>
                </a:solidFill>
                <a:effectLst>
                  <a:outerShdw dist="63500" dir="5400000" algn="tl" rotWithShape="0">
                    <a:prstClr val="black">
                      <a:alpha val="10000"/>
                    </a:prstClr>
                  </a:outerShdw>
                </a:effectLst>
                <a:latin typeface="DIN-BlackItalic" pitchFamily="50" charset="0"/>
                <a:ea typeface="+mj-ea"/>
              </a:defRPr>
            </a:lvl1pPr>
          </a:lstStyle>
          <a:p>
            <a:r>
              <a:rPr lang="zh-CN" altLang="en-US" sz="5400" dirty="0">
                <a:solidFill>
                  <a:schemeClr val="tx2"/>
                </a:solidFill>
                <a:effectLst/>
              </a:rPr>
              <a:t>课题背景</a:t>
            </a:r>
          </a:p>
        </p:txBody>
      </p:sp>
      <p:sp>
        <p:nvSpPr>
          <p:cNvPr id="7" name="文本占位符 51"/>
          <p:cNvSpPr txBox="1"/>
          <p:nvPr/>
        </p:nvSpPr>
        <p:spPr>
          <a:xfrm>
            <a:off x="5637645" y="1740458"/>
            <a:ext cx="919007" cy="9735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400" dirty="0">
                <a:latin typeface="+mj-lt"/>
              </a:rPr>
              <a:t>01</a:t>
            </a:r>
            <a:endParaRPr lang="en-US" sz="4400" dirty="0">
              <a:latin typeface="+mj-lt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651676" y="5085184"/>
            <a:ext cx="890944" cy="0"/>
          </a:xfrm>
          <a:prstGeom prst="line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36"/>
          <p:cNvSpPr txBox="1"/>
          <p:nvPr/>
        </p:nvSpPr>
        <p:spPr>
          <a:xfrm>
            <a:off x="1524243" y="1348054"/>
            <a:ext cx="9448998" cy="9222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>
                <a:solidFill>
                  <a:schemeClr val="tx2"/>
                </a:solidFill>
                <a:latin typeface="Open Sans Light"/>
                <a:cs typeface="Open Sans Light"/>
              </a:defRPr>
            </a:lvl1pPr>
          </a:lstStyle>
          <a:p>
            <a:pPr indent="269875" algn="just"/>
            <a:r>
              <a:rPr lang="en-US" altLang="zh-CN" sz="14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altLang="zh-CN" sz="14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随着计算机的发展和网络技术的应用，越来越多的以往靠人来手工完成的工作被计算机代替。日常管理工作也从以前繁琐的事务中解放出来，从而提高了工作效率。过去的教材订购模式大多以手工为主，图书采购后的入库，图书的销售，图书的查询大多停留在纸质手工层面。这种模式存在着效率低下，人工成本巨大，数据容易缺失。随着市场上书籍的种类和数量的增多，更新的速度越来越快，传统管理模式弊端出现：图书采购、库存、销售和核算的手工信息管理存在工作量大，效率低，图书的市场、库存、销售、读者反馈信息不能及时获取等问题。同时，由于不可避免的人为因素，造成数据的遗漏、误报等。为了更好地适应当前学校的业务需求，缓解手工管理存在的弊端，同时向师生提供更优质的服务，需要开发一个完整的信息系统将图书采购和销售管理链接起来，完成图书的进/出库管理、库存管理、销售管理、用户管理等一系列详尽、全面的控制和管理。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182927" y="516875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课题背景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5813830" y="1124744"/>
            <a:ext cx="56433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758" y="3756288"/>
            <a:ext cx="3240360" cy="26266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36" y="3692229"/>
            <a:ext cx="2493480" cy="198137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478" y="3755729"/>
            <a:ext cx="2493480" cy="19813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占位符 24"/>
          <p:cNvSpPr txBox="1"/>
          <p:nvPr/>
        </p:nvSpPr>
        <p:spPr>
          <a:xfrm>
            <a:off x="4632960" y="2899757"/>
            <a:ext cx="2926080" cy="9220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6000">
                <a:solidFill>
                  <a:schemeClr val="accent1"/>
                </a:solidFill>
                <a:effectLst>
                  <a:outerShdw dist="63500" dir="5400000" algn="tl" rotWithShape="0">
                    <a:prstClr val="black">
                      <a:alpha val="10000"/>
                    </a:prstClr>
                  </a:outerShdw>
                </a:effectLst>
                <a:latin typeface="DIN-BlackItalic" pitchFamily="50" charset="0"/>
                <a:ea typeface="+mj-ea"/>
              </a:defRPr>
            </a:lvl1pPr>
          </a:lstStyle>
          <a:p>
            <a:r>
              <a:rPr lang="zh-CN" altLang="en-US" sz="5400" dirty="0">
                <a:solidFill>
                  <a:schemeClr val="tx2"/>
                </a:solidFill>
                <a:effectLst/>
              </a:rPr>
              <a:t>总体设计</a:t>
            </a:r>
          </a:p>
        </p:txBody>
      </p:sp>
      <p:sp>
        <p:nvSpPr>
          <p:cNvPr id="8" name="文本占位符 51"/>
          <p:cNvSpPr txBox="1"/>
          <p:nvPr/>
        </p:nvSpPr>
        <p:spPr>
          <a:xfrm>
            <a:off x="5637645" y="1740458"/>
            <a:ext cx="919007" cy="9735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400" dirty="0">
                <a:latin typeface="+mj-lt"/>
              </a:rPr>
              <a:t>02</a:t>
            </a:r>
            <a:endParaRPr lang="en-US" sz="4400" dirty="0">
              <a:latin typeface="+mj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651676" y="5085184"/>
            <a:ext cx="890944" cy="0"/>
          </a:xfrm>
          <a:prstGeom prst="line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5182928" y="516875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总体设计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5813830" y="1124744"/>
            <a:ext cx="56433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对象 -2147482624"/>
          <p:cNvGraphicFramePr>
            <a:graphicFrameLocks noChangeAspect="1"/>
          </p:cNvGraphicFramePr>
          <p:nvPr/>
        </p:nvGraphicFramePr>
        <p:xfrm>
          <a:off x="1097280" y="1323975"/>
          <a:ext cx="2552700" cy="2446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435225" imgH="2335530" progId="Visio.Drawing.11">
                  <p:embed/>
                </p:oleObj>
              </mc:Choice>
              <mc:Fallback>
                <p:oleObj r:id="rId2" imgW="2435225" imgH="2335530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97280" y="1323975"/>
                        <a:ext cx="2552700" cy="24460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-2147482623"/>
          <p:cNvGraphicFramePr>
            <a:graphicFrameLocks noChangeAspect="1"/>
          </p:cNvGraphicFramePr>
          <p:nvPr/>
        </p:nvGraphicFramePr>
        <p:xfrm>
          <a:off x="8861425" y="1323975"/>
          <a:ext cx="2522220" cy="2358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2407920" imgH="2707005" progId="Visio.Drawing.11">
                  <p:embed/>
                </p:oleObj>
              </mc:Choice>
              <mc:Fallback>
                <p:oleObj r:id="rId4" imgW="2407920" imgH="2707005" progId="Visio.Drawing.11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861425" y="1323975"/>
                        <a:ext cx="2522220" cy="23583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-2147482622"/>
          <p:cNvGraphicFramePr>
            <a:graphicFrameLocks noChangeAspect="1"/>
          </p:cNvGraphicFramePr>
          <p:nvPr/>
        </p:nvGraphicFramePr>
        <p:xfrm>
          <a:off x="3729990" y="1411605"/>
          <a:ext cx="4732020" cy="2270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4508500" imgH="2164080" progId="Visio.Drawing.11">
                  <p:embed/>
                </p:oleObj>
              </mc:Choice>
              <mc:Fallback>
                <p:oleObj r:id="rId6" imgW="4508500" imgH="2164080" progId="Visio.Drawing.11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29990" y="1411605"/>
                        <a:ext cx="4732020" cy="22707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5191759" y="516875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动态建模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5813830" y="1124744"/>
            <a:ext cx="56433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30600" y="1100455"/>
            <a:ext cx="5273040" cy="46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5496559" y="516875"/>
            <a:ext cx="1198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dirty="0"/>
              <a:t>E-R</a:t>
            </a:r>
            <a:r>
              <a:rPr lang="zh-CN" altLang="en-US" dirty="0"/>
              <a:t>图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5813830" y="1124744"/>
            <a:ext cx="56433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对象 -2147482621"/>
          <p:cNvGraphicFramePr>
            <a:graphicFrameLocks noChangeAspect="1"/>
          </p:cNvGraphicFramePr>
          <p:nvPr/>
        </p:nvGraphicFramePr>
        <p:xfrm>
          <a:off x="1181100" y="2017395"/>
          <a:ext cx="4632960" cy="2194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4408805" imgH="2091055" progId="Visio.Drawing.11">
                  <p:embed/>
                </p:oleObj>
              </mc:Choice>
              <mc:Fallback>
                <p:oleObj r:id="rId2" imgW="4408805" imgH="2091055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81100" y="2017395"/>
                        <a:ext cx="4632960" cy="21945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-2147482620"/>
          <p:cNvGraphicFramePr>
            <a:graphicFrameLocks noChangeAspect="1"/>
          </p:cNvGraphicFramePr>
          <p:nvPr/>
        </p:nvGraphicFramePr>
        <p:xfrm>
          <a:off x="6577330" y="2017395"/>
          <a:ext cx="5265420" cy="201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5450205" imgH="2091055" progId="Visio.Drawing.11">
                  <p:embed/>
                </p:oleObj>
              </mc:Choice>
              <mc:Fallback>
                <p:oleObj r:id="rId4" imgW="5450205" imgH="2091055" progId="Visio.Drawing.11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77330" y="2017395"/>
                        <a:ext cx="5265420" cy="2019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占位符 24"/>
          <p:cNvSpPr txBox="1"/>
          <p:nvPr/>
        </p:nvSpPr>
        <p:spPr>
          <a:xfrm>
            <a:off x="4632961" y="2899757"/>
            <a:ext cx="2926080" cy="9220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6000">
                <a:solidFill>
                  <a:schemeClr val="accent1"/>
                </a:solidFill>
                <a:effectLst>
                  <a:outerShdw dist="63500" dir="5400000" algn="tl" rotWithShape="0">
                    <a:prstClr val="black">
                      <a:alpha val="10000"/>
                    </a:prstClr>
                  </a:outerShdw>
                </a:effectLst>
                <a:latin typeface="DIN-BlackItalic" pitchFamily="50" charset="0"/>
                <a:ea typeface="+mj-ea"/>
              </a:defRPr>
            </a:lvl1pPr>
          </a:lstStyle>
          <a:p>
            <a:r>
              <a:rPr lang="zh-CN" altLang="en-US" sz="5400" dirty="0">
                <a:solidFill>
                  <a:schemeClr val="tx2"/>
                </a:solidFill>
                <a:effectLst/>
              </a:rPr>
              <a:t>详细设计</a:t>
            </a:r>
          </a:p>
        </p:txBody>
      </p:sp>
      <p:sp>
        <p:nvSpPr>
          <p:cNvPr id="8" name="文本占位符 51"/>
          <p:cNvSpPr txBox="1"/>
          <p:nvPr/>
        </p:nvSpPr>
        <p:spPr>
          <a:xfrm>
            <a:off x="5637645" y="1740458"/>
            <a:ext cx="919007" cy="9735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400" dirty="0">
                <a:latin typeface="+mj-lt"/>
              </a:rPr>
              <a:t>03</a:t>
            </a:r>
            <a:endParaRPr lang="en-US" sz="4400" dirty="0">
              <a:latin typeface="+mj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651676" y="5085184"/>
            <a:ext cx="890944" cy="0"/>
          </a:xfrm>
          <a:prstGeom prst="line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WRkOWRiNjQ1NzcyZWNlNTFkNzZkNDJlNTkyYzdkYjgifQ=="/>
</p:tagLst>
</file>

<file path=ppt/theme/theme1.xml><?xml version="1.0" encoding="utf-8"?>
<a:theme xmlns:a="http://schemas.openxmlformats.org/drawingml/2006/main" name="14_Office 主题">
  <a:themeElements>
    <a:clrScheme name="自定义 1517">
      <a:dk1>
        <a:sysClr val="windowText" lastClr="000000"/>
      </a:dk1>
      <a:lt1>
        <a:sysClr val="window" lastClr="FFFFFF"/>
      </a:lt1>
      <a:dk2>
        <a:srgbClr val="554864"/>
      </a:dk2>
      <a:lt2>
        <a:srgbClr val="E7E6E6"/>
      </a:lt2>
      <a:accent1>
        <a:srgbClr val="39405A"/>
      </a:accent1>
      <a:accent2>
        <a:srgbClr val="B79093"/>
      </a:accent2>
      <a:accent3>
        <a:srgbClr val="B79869"/>
      </a:accent3>
      <a:accent4>
        <a:srgbClr val="88C1D4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4">
      <a:majorFont>
        <a:latin typeface="Open Sans"/>
        <a:ea typeface="思源黑体 CN Bold"/>
        <a:cs typeface=""/>
      </a:majorFont>
      <a:minorFont>
        <a:latin typeface="Open Sans Light"/>
        <a:ea typeface="思源黑体 CN Normal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964</Words>
  <Application>Microsoft Office PowerPoint</Application>
  <PresentationFormat>宽屏</PresentationFormat>
  <Paragraphs>103</Paragraphs>
  <Slides>22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4" baseType="lpstr">
      <vt:lpstr>DIN-BlackItalic</vt:lpstr>
      <vt:lpstr>汉仪综艺体简</vt:lpstr>
      <vt:lpstr>思源黑体 CN Bold</vt:lpstr>
      <vt:lpstr>思源黑体 CN Normal</vt:lpstr>
      <vt:lpstr>宋体</vt:lpstr>
      <vt:lpstr>Arial</vt:lpstr>
      <vt:lpstr>Calibri</vt:lpstr>
      <vt:lpstr>Open Sans</vt:lpstr>
      <vt:lpstr>Open Sans Light</vt:lpstr>
      <vt:lpstr>Wingdings</vt:lpstr>
      <vt:lpstr>14_Office 主题</vt:lpstr>
      <vt:lpstr>Visio.Drawing.11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素材来源网站当图网-www.99ppt.com</dc:title>
  <dc:subject>素材来源网站当图网-www.99ppt.com</dc:subject>
  <dc:creator>素材来源网站当图网-www.99ppt.com</dc:creator>
  <dc:description>素材来源网站当图网-www.99ppt.com</dc:description>
  <cp:lastModifiedBy>唐 昊东</cp:lastModifiedBy>
  <cp:revision>1928</cp:revision>
  <dcterms:created xsi:type="dcterms:W3CDTF">2016-08-03T02:49:00Z</dcterms:created>
  <dcterms:modified xsi:type="dcterms:W3CDTF">2022-06-12T14:34:37Z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  <property fmtid="{D5CDD505-2E9C-101B-9397-08002B2CF9AE}" pid="3" name="ICV">
    <vt:lpwstr>66B2AE73DAC24111A5828B6F509772C7</vt:lpwstr>
  </property>
</Properties>
</file>